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5" r:id="rId2"/>
    <p:sldId id="306" r:id="rId3"/>
    <p:sldId id="307" r:id="rId4"/>
    <p:sldId id="308" r:id="rId5"/>
    <p:sldId id="309" r:id="rId6"/>
    <p:sldId id="310" r:id="rId7"/>
    <p:sldId id="311" r:id="rId8"/>
    <p:sldId id="313" r:id="rId9"/>
    <p:sldId id="312" r:id="rId10"/>
    <p:sldId id="315" r:id="rId11"/>
    <p:sldId id="323" r:id="rId12"/>
    <p:sldId id="316" r:id="rId13"/>
    <p:sldId id="317" r:id="rId14"/>
    <p:sldId id="318" r:id="rId15"/>
    <p:sldId id="319" r:id="rId16"/>
    <p:sldId id="320" r:id="rId17"/>
    <p:sldId id="321" r:id="rId18"/>
    <p:sldId id="322" r:id="rId19"/>
    <p:sldId id="333" r:id="rId20"/>
    <p:sldId id="332" r:id="rId21"/>
    <p:sldId id="324" r:id="rId22"/>
    <p:sldId id="325" r:id="rId23"/>
    <p:sldId id="326" r:id="rId24"/>
    <p:sldId id="327" r:id="rId25"/>
    <p:sldId id="328" r:id="rId26"/>
    <p:sldId id="329" r:id="rId27"/>
    <p:sldId id="330" r:id="rId28"/>
    <p:sldId id="331" r:id="rId29"/>
    <p:sldId id="338" r:id="rId30"/>
    <p:sldId id="334" r:id="rId31"/>
    <p:sldId id="335" r:id="rId32"/>
    <p:sldId id="336" r:id="rId33"/>
    <p:sldId id="33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F8E"/>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1" autoAdjust="0"/>
    <p:restoredTop sz="83904" autoAdjust="0"/>
  </p:normalViewPr>
  <p:slideViewPr>
    <p:cSldViewPr>
      <p:cViewPr varScale="1">
        <p:scale>
          <a:sx n="88" d="100"/>
          <a:sy n="88" d="100"/>
        </p:scale>
        <p:origin x="90" y="4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B43ED-110D-4664-B619-8078E38CC38B}" type="datetimeFigureOut">
              <a:rPr lang="en-US" smtClean="0"/>
              <a:pPr/>
              <a:t>9/15/2017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9C75D-156C-40DA-81C6-3E5C8A18AE7E}" type="slidenum">
              <a:rPr lang="en-US" smtClean="0"/>
              <a:pPr/>
              <a:t>‹#›</a:t>
            </a:fld>
            <a:endParaRPr lang="en-US"/>
          </a:p>
        </p:txBody>
      </p:sp>
    </p:spTree>
    <p:extLst>
      <p:ext uri="{BB962C8B-B14F-4D97-AF65-F5344CB8AC3E}">
        <p14:creationId xmlns:p14="http://schemas.microsoft.com/office/powerpoint/2010/main" val="3494348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9C75D-156C-40DA-81C6-3E5C8A18AE7E}" type="slidenum">
              <a:rPr lang="en-US" smtClean="0"/>
              <a:pPr/>
              <a:t>27</a:t>
            </a:fld>
            <a:endParaRPr lang="en-US"/>
          </a:p>
        </p:txBody>
      </p:sp>
    </p:spTree>
    <p:extLst>
      <p:ext uri="{BB962C8B-B14F-4D97-AF65-F5344CB8AC3E}">
        <p14:creationId xmlns:p14="http://schemas.microsoft.com/office/powerpoint/2010/main" val="38344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2A61B8-2378-4692-ABFF-92B98D515C44}"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A61B8-2378-4692-ABFF-92B98D515C44}"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A61B8-2378-4692-ABFF-92B98D515C44}"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A61B8-2378-4692-ABFF-92B98D515C44}"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A61B8-2378-4692-ABFF-92B98D515C44}"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2A61B8-2378-4692-ABFF-92B98D515C44}"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A61B8-2378-4692-ABFF-92B98D515C44}" type="datetimeFigureOut">
              <a:rPr lang="en-US" smtClean="0"/>
              <a:pPr/>
              <a:t>9/15/2017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2A61B8-2378-4692-ABFF-92B98D515C44}" type="datetimeFigureOut">
              <a:rPr lang="en-US" smtClean="0"/>
              <a:pPr/>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A61B8-2378-4692-ABFF-92B98D515C44}" type="datetimeFigureOut">
              <a:rPr lang="en-US" smtClean="0"/>
              <a:pPr/>
              <a:t>9/15/2017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A61B8-2378-4692-ABFF-92B98D515C44}"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A61B8-2378-4692-ABFF-92B98D515C44}"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4A829-5311-4CDD-B1FA-6D19394190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A61B8-2378-4692-ABFF-92B98D515C44}" type="datetimeFigureOut">
              <a:rPr lang="en-US" smtClean="0"/>
              <a:pPr/>
              <a:t>9/15/2017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4A829-5311-4CDD-B1FA-6D193941902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jp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gif"/><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gif"/><Relationship Id="rId7" Type="http://schemas.openxmlformats.org/officeDocument/2006/relationships/image" Target="../media/image38.png"/><Relationship Id="rId12" Type="http://schemas.openxmlformats.org/officeDocument/2006/relationships/image" Target="../media/image43.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gif"/><Relationship Id="rId7"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sp>
        <p:nvSpPr>
          <p:cNvPr id="7" name="TextBox 6"/>
          <p:cNvSpPr txBox="1"/>
          <p:nvPr/>
        </p:nvSpPr>
        <p:spPr>
          <a:xfrm>
            <a:off x="304800" y="2133600"/>
            <a:ext cx="8382000" cy="4031873"/>
          </a:xfrm>
          <a:prstGeom prst="rect">
            <a:avLst/>
          </a:prstGeom>
          <a:noFill/>
        </p:spPr>
        <p:txBody>
          <a:bodyPr wrap="square" rtlCol="0">
            <a:spAutoFit/>
          </a:bodyPr>
          <a:lstStyle/>
          <a:p>
            <a:pPr algn="ctr"/>
            <a:r>
              <a:rPr lang="en-US" sz="5400" b="1" dirty="0" smtClean="0">
                <a:solidFill>
                  <a:srgbClr val="FFFF00"/>
                </a:solidFill>
              </a:rPr>
              <a:t>Army JROTC</a:t>
            </a:r>
          </a:p>
          <a:p>
            <a:pPr algn="ctr"/>
            <a:r>
              <a:rPr lang="en-US" sz="5400" b="1" dirty="0" smtClean="0">
                <a:solidFill>
                  <a:srgbClr val="FFFF00"/>
                </a:solidFill>
              </a:rPr>
              <a:t>Awards and Ribbons</a:t>
            </a:r>
            <a:endParaRPr lang="en-US" sz="3600" dirty="0" smtClean="0">
              <a:solidFill>
                <a:srgbClr val="FFFF00"/>
              </a:solidFill>
            </a:endParaRPr>
          </a:p>
          <a:p>
            <a:pPr algn="ctr"/>
            <a:endParaRPr lang="en-US" sz="3600" dirty="0"/>
          </a:p>
          <a:p>
            <a:pPr algn="ctr"/>
            <a:endParaRPr lang="en-US" sz="3600" dirty="0" smtClean="0"/>
          </a:p>
          <a:p>
            <a:pPr algn="ctr"/>
            <a:endParaRPr lang="en-US" sz="3600" dirty="0" smtClean="0"/>
          </a:p>
          <a:p>
            <a:pPr algn="ctr"/>
            <a:r>
              <a:rPr lang="en-US" sz="4000" b="1" dirty="0" smtClean="0"/>
              <a:t>LTC Walker and </a:t>
            </a:r>
            <a:r>
              <a:rPr lang="en-US" sz="4000" b="1" dirty="0" smtClean="0"/>
              <a:t>SFC Maks</a:t>
            </a:r>
            <a:endParaRPr lang="en-US" sz="4000" b="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590800" y="3124200"/>
            <a:ext cx="3891258" cy="707886"/>
          </a:xfrm>
          <a:prstGeom prst="rect">
            <a:avLst/>
          </a:prstGeom>
          <a:noFill/>
        </p:spPr>
        <p:txBody>
          <a:bodyPr wrap="none" rtlCol="0">
            <a:spAutoFit/>
          </a:bodyPr>
          <a:lstStyle/>
          <a:p>
            <a:pPr algn="ctr"/>
            <a:r>
              <a:rPr lang="en-US" sz="2000" b="1" dirty="0" smtClean="0">
                <a:solidFill>
                  <a:srgbClr val="FFFF00"/>
                </a:solidFill>
              </a:rPr>
              <a:t>American Legion</a:t>
            </a:r>
          </a:p>
          <a:p>
            <a:pPr algn="ctr"/>
            <a:r>
              <a:rPr lang="en-US" sz="2000" b="1" dirty="0" smtClean="0">
                <a:solidFill>
                  <a:srgbClr val="FFFF00"/>
                </a:solidFill>
              </a:rPr>
              <a:t> General Military Excellence Award</a:t>
            </a:r>
            <a:endParaRPr lang="en-US" sz="2000" b="1" dirty="0">
              <a:solidFill>
                <a:srgbClr val="FFFF00"/>
              </a:solidFill>
            </a:endParaRPr>
          </a:p>
        </p:txBody>
      </p:sp>
      <p:pic>
        <p:nvPicPr>
          <p:cNvPr id="10" name="Picture 9" descr="Military Excellence.jpg"/>
          <p:cNvPicPr>
            <a:picLocks noChangeAspect="1"/>
          </p:cNvPicPr>
          <p:nvPr/>
        </p:nvPicPr>
        <p:blipFill>
          <a:blip r:embed="rId4" cstate="print"/>
          <a:srcRect l="14000" t="9091" r="11000" b="5682"/>
          <a:stretch>
            <a:fillRect/>
          </a:stretch>
        </p:blipFill>
        <p:spPr>
          <a:xfrm>
            <a:off x="4038600" y="914400"/>
            <a:ext cx="1066800" cy="2133600"/>
          </a:xfrm>
          <a:prstGeom prst="rect">
            <a:avLst/>
          </a:prstGeom>
        </p:spPr>
      </p:pic>
      <p:sp>
        <p:nvSpPr>
          <p:cNvPr id="12" name="TextBox 11"/>
          <p:cNvSpPr txBox="1"/>
          <p:nvPr/>
        </p:nvSpPr>
        <p:spPr>
          <a:xfrm>
            <a:off x="152400" y="4038600"/>
            <a:ext cx="8839200" cy="1938992"/>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outstanding cadet </a:t>
            </a:r>
            <a:r>
              <a:rPr lang="en-US" sz="2400" dirty="0" smtClean="0"/>
              <a:t>for general military excellence</a:t>
            </a:r>
          </a:p>
          <a:p>
            <a:pPr>
              <a:buFont typeface="Arial" pitchFamily="34" charset="0"/>
              <a:buChar char="•"/>
            </a:pPr>
            <a:r>
              <a:rPr lang="en-US" sz="2400" dirty="0" smtClean="0"/>
              <a:t> Be in the </a:t>
            </a:r>
            <a:r>
              <a:rPr lang="en-US" sz="2400" dirty="0" smtClean="0">
                <a:solidFill>
                  <a:srgbClr val="FFFF00"/>
                </a:solidFill>
              </a:rPr>
              <a:t>top 25% of their JROTC class</a:t>
            </a:r>
            <a:endParaRPr lang="en-US" sz="2400" dirty="0" smtClean="0"/>
          </a:p>
          <a:p>
            <a:pPr>
              <a:buFont typeface="Arial" pitchFamily="34" charset="0"/>
              <a:buChar char="•"/>
            </a:pPr>
            <a:r>
              <a:rPr lang="en-US" sz="2400" dirty="0" smtClean="0"/>
              <a:t> Be in the </a:t>
            </a:r>
            <a:r>
              <a:rPr lang="en-US" sz="2400" dirty="0" smtClean="0">
                <a:solidFill>
                  <a:srgbClr val="FFFF00"/>
                </a:solidFill>
              </a:rPr>
              <a:t>top 25% of their academic class</a:t>
            </a:r>
          </a:p>
          <a:p>
            <a:pPr>
              <a:buFont typeface="Arial" pitchFamily="34" charset="0"/>
              <a:buChar char="•"/>
            </a:pPr>
            <a:r>
              <a:rPr lang="en-US" sz="2400" dirty="0" smtClean="0"/>
              <a:t> Have demonstrated  outstanding qualities in military leadership, discipline, character, and citizenship</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961321" y="3124200"/>
            <a:ext cx="3210879" cy="707886"/>
          </a:xfrm>
          <a:prstGeom prst="rect">
            <a:avLst/>
          </a:prstGeom>
          <a:noFill/>
        </p:spPr>
        <p:txBody>
          <a:bodyPr wrap="none" rtlCol="0">
            <a:spAutoFit/>
          </a:bodyPr>
          <a:lstStyle/>
          <a:p>
            <a:pPr algn="ctr"/>
            <a:r>
              <a:rPr lang="en-US" sz="2000" b="1" dirty="0" smtClean="0">
                <a:solidFill>
                  <a:srgbClr val="FFFF00"/>
                </a:solidFill>
              </a:rPr>
              <a:t>American Legion</a:t>
            </a:r>
          </a:p>
          <a:p>
            <a:pPr algn="ctr"/>
            <a:r>
              <a:rPr lang="en-US" sz="2000" b="1" dirty="0" smtClean="0">
                <a:solidFill>
                  <a:srgbClr val="FFFF00"/>
                </a:solidFill>
              </a:rPr>
              <a:t> Scholastic Excellence Award</a:t>
            </a:r>
            <a:endParaRPr lang="en-US" sz="2000" b="1" dirty="0">
              <a:solidFill>
                <a:srgbClr val="FFFF00"/>
              </a:solidFill>
            </a:endParaRPr>
          </a:p>
        </p:txBody>
      </p:sp>
      <p:pic>
        <p:nvPicPr>
          <p:cNvPr id="10" name="Picture 9" descr="Scholastic Excellence.jpg"/>
          <p:cNvPicPr>
            <a:picLocks noChangeAspect="1"/>
          </p:cNvPicPr>
          <p:nvPr/>
        </p:nvPicPr>
        <p:blipFill>
          <a:blip r:embed="rId4" cstate="print"/>
          <a:srcRect l="5000" t="2000" r="5000" b="2000"/>
          <a:stretch>
            <a:fillRect/>
          </a:stretch>
        </p:blipFill>
        <p:spPr>
          <a:xfrm>
            <a:off x="4038600" y="914400"/>
            <a:ext cx="1028700" cy="2057400"/>
          </a:xfrm>
          <a:prstGeom prst="rect">
            <a:avLst/>
          </a:prstGeom>
        </p:spPr>
      </p:pic>
      <p:sp>
        <p:nvSpPr>
          <p:cNvPr id="12" name="TextBox 11"/>
          <p:cNvSpPr txBox="1"/>
          <p:nvPr/>
        </p:nvSpPr>
        <p:spPr>
          <a:xfrm>
            <a:off x="0" y="4038600"/>
            <a:ext cx="9144000" cy="2308324"/>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outstanding cadet </a:t>
            </a:r>
            <a:r>
              <a:rPr lang="en-US" sz="2400" dirty="0" smtClean="0"/>
              <a:t>for scholastic excellence</a:t>
            </a:r>
          </a:p>
          <a:p>
            <a:pPr>
              <a:buFont typeface="Arial" pitchFamily="34" charset="0"/>
              <a:buChar char="•"/>
            </a:pPr>
            <a:r>
              <a:rPr lang="en-US" sz="2400" dirty="0" smtClean="0"/>
              <a:t> Be in the </a:t>
            </a:r>
            <a:r>
              <a:rPr lang="en-US" sz="2400" dirty="0" smtClean="0">
                <a:solidFill>
                  <a:srgbClr val="FFFF00"/>
                </a:solidFill>
              </a:rPr>
              <a:t>top 10% of their academic</a:t>
            </a:r>
            <a:endParaRPr lang="en-US" sz="2400" dirty="0" smtClean="0"/>
          </a:p>
          <a:p>
            <a:pPr>
              <a:buFont typeface="Arial" pitchFamily="34" charset="0"/>
              <a:buChar char="•"/>
            </a:pPr>
            <a:r>
              <a:rPr lang="en-US" sz="2400" dirty="0" smtClean="0"/>
              <a:t> Be in the </a:t>
            </a:r>
            <a:r>
              <a:rPr lang="en-US" sz="2400" dirty="0" smtClean="0">
                <a:solidFill>
                  <a:srgbClr val="FFFF00"/>
                </a:solidFill>
              </a:rPr>
              <a:t>top 25% of their JROTC class</a:t>
            </a:r>
          </a:p>
          <a:p>
            <a:pPr>
              <a:buFont typeface="Arial" pitchFamily="34" charset="0"/>
              <a:buChar char="•"/>
            </a:pPr>
            <a:r>
              <a:rPr lang="en-US" sz="2400" dirty="0" smtClean="0"/>
              <a:t> Have demonstrated qualities of leadership</a:t>
            </a:r>
          </a:p>
          <a:p>
            <a:pPr>
              <a:buFont typeface="Arial" pitchFamily="34" charset="0"/>
              <a:buChar char="•"/>
            </a:pPr>
            <a:r>
              <a:rPr lang="en-US" sz="2400" dirty="0" smtClean="0"/>
              <a:t> Have actively participated in related student activities such as student organizations, constructive activities, or sports</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048000" y="3181290"/>
            <a:ext cx="2979983" cy="400110"/>
          </a:xfrm>
          <a:prstGeom prst="rect">
            <a:avLst/>
          </a:prstGeom>
          <a:noFill/>
        </p:spPr>
        <p:txBody>
          <a:bodyPr wrap="none" rtlCol="0">
            <a:spAutoFit/>
          </a:bodyPr>
          <a:lstStyle/>
          <a:p>
            <a:r>
              <a:rPr lang="en-US" sz="2000" dirty="0" smtClean="0">
                <a:solidFill>
                  <a:srgbClr val="FFFF00"/>
                </a:solidFill>
              </a:rPr>
              <a:t>National Sojourners Award</a:t>
            </a:r>
            <a:endParaRPr lang="en-US" sz="2000" dirty="0">
              <a:solidFill>
                <a:srgbClr val="FFFF00"/>
              </a:solidFill>
            </a:endParaRPr>
          </a:p>
        </p:txBody>
      </p:sp>
      <p:pic>
        <p:nvPicPr>
          <p:cNvPr id="12" name="Picture 11" descr="naional So.jpg"/>
          <p:cNvPicPr>
            <a:picLocks noChangeAspect="1"/>
          </p:cNvPicPr>
          <p:nvPr/>
        </p:nvPicPr>
        <p:blipFill>
          <a:blip r:embed="rId4" cstate="print"/>
          <a:stretch>
            <a:fillRect/>
          </a:stretch>
        </p:blipFill>
        <p:spPr>
          <a:xfrm>
            <a:off x="4114800" y="914399"/>
            <a:ext cx="903732" cy="2286001"/>
          </a:xfrm>
          <a:prstGeom prst="rect">
            <a:avLst/>
          </a:prstGeom>
        </p:spPr>
      </p:pic>
      <p:sp>
        <p:nvSpPr>
          <p:cNvPr id="13" name="TextBox 12"/>
          <p:cNvSpPr txBox="1"/>
          <p:nvPr/>
        </p:nvSpPr>
        <p:spPr>
          <a:xfrm>
            <a:off x="0" y="4038600"/>
            <a:ext cx="9144000" cy="2677656"/>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outstanding cadet </a:t>
            </a:r>
            <a:r>
              <a:rPr lang="en-US" sz="2400" dirty="0" smtClean="0"/>
              <a:t>who contributed most to encourage and demonstrate Americanism within the Corps of Cadets and on campus</a:t>
            </a:r>
          </a:p>
          <a:p>
            <a:pPr>
              <a:buFont typeface="Arial" pitchFamily="34" charset="0"/>
              <a:buChar char="•"/>
            </a:pPr>
            <a:r>
              <a:rPr lang="en-US" sz="2400" dirty="0" smtClean="0"/>
              <a:t> Be in the </a:t>
            </a:r>
            <a:r>
              <a:rPr lang="en-US" sz="2400" dirty="0" smtClean="0">
                <a:solidFill>
                  <a:srgbClr val="FFFF00"/>
                </a:solidFill>
              </a:rPr>
              <a:t>top 25% of their JROTC class</a:t>
            </a:r>
            <a:endParaRPr lang="en-US" sz="2400" dirty="0" smtClean="0"/>
          </a:p>
          <a:p>
            <a:pPr>
              <a:buFont typeface="Arial" pitchFamily="34" charset="0"/>
              <a:buChar char="•"/>
            </a:pPr>
            <a:r>
              <a:rPr lang="en-US" sz="2400" dirty="0" smtClean="0"/>
              <a:t> Be in the </a:t>
            </a:r>
            <a:r>
              <a:rPr lang="en-US" sz="2400" dirty="0" smtClean="0">
                <a:solidFill>
                  <a:srgbClr val="FFFF00"/>
                </a:solidFill>
              </a:rPr>
              <a:t>top 25% of their academic class</a:t>
            </a:r>
          </a:p>
          <a:p>
            <a:pPr>
              <a:buFont typeface="Arial" pitchFamily="34" charset="0"/>
              <a:buChar char="•"/>
            </a:pPr>
            <a:r>
              <a:rPr lang="en-US" sz="2400" dirty="0" smtClean="0"/>
              <a:t> Have demonstrated  outstanding qualities in military leadership, discipline, character, and citizenship</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939663" y="3124200"/>
            <a:ext cx="3291735" cy="707886"/>
          </a:xfrm>
          <a:prstGeom prst="rect">
            <a:avLst/>
          </a:prstGeom>
          <a:noFill/>
        </p:spPr>
        <p:txBody>
          <a:bodyPr wrap="none" rtlCol="0">
            <a:spAutoFit/>
          </a:bodyPr>
          <a:lstStyle/>
          <a:p>
            <a:pPr algn="ctr"/>
            <a:r>
              <a:rPr lang="en-US" sz="2000" b="1" dirty="0" smtClean="0">
                <a:solidFill>
                  <a:srgbClr val="FFFF00"/>
                </a:solidFill>
              </a:rPr>
              <a:t>Scottish Rite of Freemasonry </a:t>
            </a:r>
          </a:p>
          <a:p>
            <a:pPr algn="ctr"/>
            <a:r>
              <a:rPr lang="en-US" sz="2000" b="1" dirty="0" smtClean="0">
                <a:solidFill>
                  <a:srgbClr val="FFFF00"/>
                </a:solidFill>
              </a:rPr>
              <a:t>JROTC Award</a:t>
            </a:r>
            <a:endParaRPr lang="en-US" sz="2000" b="1" dirty="0">
              <a:solidFill>
                <a:srgbClr val="FFFF00"/>
              </a:solidFill>
            </a:endParaRPr>
          </a:p>
        </p:txBody>
      </p:sp>
      <p:pic>
        <p:nvPicPr>
          <p:cNvPr id="10" name="Picture 9" descr="Scottish Rite.jpg"/>
          <p:cNvPicPr>
            <a:picLocks noChangeAspect="1"/>
          </p:cNvPicPr>
          <p:nvPr/>
        </p:nvPicPr>
        <p:blipFill>
          <a:blip r:embed="rId4" cstate="print"/>
          <a:srcRect l="11702" t="4455" r="11702" b="4455"/>
          <a:stretch>
            <a:fillRect/>
          </a:stretch>
        </p:blipFill>
        <p:spPr>
          <a:xfrm>
            <a:off x="4148876" y="990600"/>
            <a:ext cx="815009" cy="2082800"/>
          </a:xfrm>
          <a:prstGeom prst="rect">
            <a:avLst/>
          </a:prstGeom>
        </p:spPr>
      </p:pic>
      <p:sp>
        <p:nvSpPr>
          <p:cNvPr id="8" name="TextBox 7"/>
          <p:cNvSpPr txBox="1"/>
          <p:nvPr/>
        </p:nvSpPr>
        <p:spPr>
          <a:xfrm>
            <a:off x="0" y="4038600"/>
            <a:ext cx="9144000" cy="2677656"/>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junior cadet </a:t>
            </a:r>
            <a:r>
              <a:rPr lang="en-US" sz="2400" dirty="0" smtClean="0"/>
              <a:t>who contributed most  among cadets to encourage and demonstrate  scholastic excellence and Americanism, by deeds or conduct during participation in integrated-curricular activities or community projects</a:t>
            </a:r>
          </a:p>
          <a:p>
            <a:pPr>
              <a:buFont typeface="Arial" pitchFamily="34" charset="0"/>
              <a:buChar char="•"/>
            </a:pPr>
            <a:r>
              <a:rPr lang="en-US" sz="2400" dirty="0" smtClean="0"/>
              <a:t> Be in the </a:t>
            </a:r>
            <a:r>
              <a:rPr lang="en-US" sz="2400" dirty="0" smtClean="0">
                <a:solidFill>
                  <a:srgbClr val="FFFF00"/>
                </a:solidFill>
              </a:rPr>
              <a:t>top 25% of their academic class</a:t>
            </a:r>
          </a:p>
          <a:p>
            <a:pPr>
              <a:buFont typeface="Arial" pitchFamily="34" charset="0"/>
              <a:buChar char="•"/>
            </a:pPr>
            <a:r>
              <a:rPr lang="en-US" sz="2400" dirty="0" smtClean="0"/>
              <a:t> Have demonstrated  potential for outstanding leadership by exhibiting qualities of dependability, good citizenship, and patriotism</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856509" y="3048000"/>
            <a:ext cx="3391891" cy="707886"/>
          </a:xfrm>
          <a:prstGeom prst="rect">
            <a:avLst/>
          </a:prstGeom>
          <a:noFill/>
        </p:spPr>
        <p:txBody>
          <a:bodyPr wrap="none" rtlCol="0">
            <a:spAutoFit/>
          </a:bodyPr>
          <a:lstStyle/>
          <a:p>
            <a:pPr algn="ctr"/>
            <a:r>
              <a:rPr lang="en-US" sz="2000" b="1" dirty="0" smtClean="0">
                <a:solidFill>
                  <a:srgbClr val="FFFF00"/>
                </a:solidFill>
              </a:rPr>
              <a:t>US Army Recruiting Command</a:t>
            </a:r>
          </a:p>
          <a:p>
            <a:pPr algn="ctr"/>
            <a:r>
              <a:rPr lang="en-US" sz="2000" b="1" dirty="0" smtClean="0">
                <a:solidFill>
                  <a:srgbClr val="FFFF00"/>
                </a:solidFill>
              </a:rPr>
              <a:t> Award for JROTC</a:t>
            </a:r>
            <a:endParaRPr lang="en-US" sz="2000" b="1" dirty="0">
              <a:solidFill>
                <a:srgbClr val="FFFF00"/>
              </a:solidFill>
            </a:endParaRPr>
          </a:p>
        </p:txBody>
      </p:sp>
      <p:pic>
        <p:nvPicPr>
          <p:cNvPr id="12" name="Picture 11" descr="Recruiting.jpg"/>
          <p:cNvPicPr>
            <a:picLocks noChangeAspect="1"/>
          </p:cNvPicPr>
          <p:nvPr/>
        </p:nvPicPr>
        <p:blipFill>
          <a:blip r:embed="rId4" cstate="print"/>
          <a:srcRect l="2860" r="51787" b="3448"/>
          <a:stretch>
            <a:fillRect/>
          </a:stretch>
        </p:blipFill>
        <p:spPr>
          <a:xfrm>
            <a:off x="4038600" y="914400"/>
            <a:ext cx="1066800" cy="2133600"/>
          </a:xfrm>
          <a:prstGeom prst="rect">
            <a:avLst/>
          </a:prstGeom>
        </p:spPr>
      </p:pic>
      <p:sp>
        <p:nvSpPr>
          <p:cNvPr id="8" name="TextBox 7"/>
          <p:cNvSpPr txBox="1"/>
          <p:nvPr/>
        </p:nvSpPr>
        <p:spPr>
          <a:xfrm>
            <a:off x="0" y="3733800"/>
            <a:ext cx="9144000" cy="3170099"/>
          </a:xfrm>
          <a:prstGeom prst="rect">
            <a:avLst/>
          </a:prstGeom>
          <a:noFill/>
        </p:spPr>
        <p:txBody>
          <a:bodyPr wrap="square" rtlCol="0">
            <a:spAutoFit/>
          </a:bodyPr>
          <a:lstStyle/>
          <a:p>
            <a:pPr>
              <a:buFont typeface="Arial" pitchFamily="34" charset="0"/>
              <a:buChar char="•"/>
            </a:pPr>
            <a:r>
              <a:rPr lang="en-US" sz="2000" dirty="0" smtClean="0"/>
              <a:t> Presented to </a:t>
            </a:r>
            <a:r>
              <a:rPr lang="en-US" sz="2000" dirty="0" smtClean="0">
                <a:solidFill>
                  <a:srgbClr val="FFFF00"/>
                </a:solidFill>
              </a:rPr>
              <a:t>1 outstanding junior cadet </a:t>
            </a:r>
            <a:r>
              <a:rPr lang="en-US" sz="2000" dirty="0" smtClean="0"/>
              <a:t>in recognition of outstanding achievement and contributions to JROTC</a:t>
            </a:r>
          </a:p>
          <a:p>
            <a:pPr>
              <a:buFont typeface="Arial" pitchFamily="34" charset="0"/>
              <a:buChar char="•"/>
            </a:pPr>
            <a:r>
              <a:rPr lang="en-US" sz="2000" dirty="0" smtClean="0"/>
              <a:t> Be in the </a:t>
            </a:r>
            <a:r>
              <a:rPr lang="en-US" sz="2000" dirty="0" smtClean="0">
                <a:solidFill>
                  <a:srgbClr val="FFFF00"/>
                </a:solidFill>
              </a:rPr>
              <a:t>top 25% of their academic class</a:t>
            </a:r>
          </a:p>
          <a:p>
            <a:pPr>
              <a:buFont typeface="Arial" pitchFamily="34" charset="0"/>
              <a:buChar char="•"/>
            </a:pPr>
            <a:r>
              <a:rPr lang="en-US" sz="2000" dirty="0" smtClean="0"/>
              <a:t> Have demonstrated  </a:t>
            </a:r>
            <a:r>
              <a:rPr lang="en-US" sz="2000" dirty="0" smtClean="0">
                <a:solidFill>
                  <a:srgbClr val="FFFF00"/>
                </a:solidFill>
              </a:rPr>
              <a:t>outstanding leadership traits </a:t>
            </a:r>
            <a:r>
              <a:rPr lang="en-US" sz="2000" dirty="0" smtClean="0"/>
              <a:t>and possess the potential for assuming positions of increased responsibility</a:t>
            </a:r>
          </a:p>
          <a:p>
            <a:pPr>
              <a:buFont typeface="Arial" pitchFamily="34" charset="0"/>
              <a:buChar char="•"/>
            </a:pPr>
            <a:r>
              <a:rPr lang="en-US" sz="2000" dirty="0" smtClean="0"/>
              <a:t> Participate in integrated-curricular activities that foster both scholastic and military excellence</a:t>
            </a:r>
          </a:p>
          <a:p>
            <a:pPr>
              <a:buFont typeface="Arial" pitchFamily="34" charset="0"/>
              <a:buChar char="•"/>
            </a:pPr>
            <a:r>
              <a:rPr lang="en-US" sz="2000" dirty="0" smtClean="0"/>
              <a:t> Demonstrate qualities of </a:t>
            </a:r>
            <a:r>
              <a:rPr lang="en-US" sz="2000" dirty="0" smtClean="0">
                <a:solidFill>
                  <a:srgbClr val="FFFF00"/>
                </a:solidFill>
              </a:rPr>
              <a:t>dependability and good character, respect military discipline and standards, </a:t>
            </a:r>
            <a:r>
              <a:rPr lang="en-US" sz="2000" dirty="0" smtClean="0"/>
              <a:t>and possess a fundamental and patriotic understanding of the importance of JROTC training</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936681" y="3124200"/>
            <a:ext cx="3231655" cy="707886"/>
          </a:xfrm>
          <a:prstGeom prst="rect">
            <a:avLst/>
          </a:prstGeom>
          <a:noFill/>
        </p:spPr>
        <p:txBody>
          <a:bodyPr wrap="none" rtlCol="0">
            <a:spAutoFit/>
          </a:bodyPr>
          <a:lstStyle/>
          <a:p>
            <a:pPr algn="ctr"/>
            <a:r>
              <a:rPr lang="en-US" sz="2000" b="1" dirty="0" smtClean="0">
                <a:solidFill>
                  <a:srgbClr val="FFFF00"/>
                </a:solidFill>
              </a:rPr>
              <a:t>Noncommissioned Officers </a:t>
            </a:r>
          </a:p>
          <a:p>
            <a:pPr algn="ctr"/>
            <a:r>
              <a:rPr lang="en-US" sz="2000" b="1" dirty="0" smtClean="0">
                <a:solidFill>
                  <a:srgbClr val="FFFF00"/>
                </a:solidFill>
              </a:rPr>
              <a:t>Association Award for JROTC</a:t>
            </a:r>
            <a:endParaRPr lang="en-US" sz="2000" b="1" dirty="0">
              <a:solidFill>
                <a:srgbClr val="FFFF00"/>
              </a:solidFill>
            </a:endParaRPr>
          </a:p>
        </p:txBody>
      </p:sp>
      <p:pic>
        <p:nvPicPr>
          <p:cNvPr id="8" name="Picture 7" descr="NCOA.jpg"/>
          <p:cNvPicPr>
            <a:picLocks noChangeAspect="1"/>
          </p:cNvPicPr>
          <p:nvPr/>
        </p:nvPicPr>
        <p:blipFill>
          <a:blip r:embed="rId4" cstate="print"/>
          <a:srcRect r="54000" b="1392"/>
          <a:stretch>
            <a:fillRect/>
          </a:stretch>
        </p:blipFill>
        <p:spPr>
          <a:xfrm>
            <a:off x="4038600" y="990599"/>
            <a:ext cx="990600" cy="2096951"/>
          </a:xfrm>
          <a:prstGeom prst="rect">
            <a:avLst/>
          </a:prstGeom>
        </p:spPr>
      </p:pic>
      <p:sp>
        <p:nvSpPr>
          <p:cNvPr id="10" name="TextBox 9"/>
          <p:cNvSpPr txBox="1"/>
          <p:nvPr/>
        </p:nvSpPr>
        <p:spPr>
          <a:xfrm>
            <a:off x="0" y="4038600"/>
            <a:ext cx="9144000" cy="1569660"/>
          </a:xfrm>
          <a:prstGeom prst="rect">
            <a:avLst/>
          </a:prstGeom>
          <a:noFill/>
        </p:spPr>
        <p:txBody>
          <a:bodyPr wrap="square" rtlCol="0">
            <a:spAutoFit/>
          </a:bodyPr>
          <a:lstStyle/>
          <a:p>
            <a:pPr>
              <a:buFont typeface="Arial" pitchFamily="34" charset="0"/>
              <a:buChar char="•"/>
            </a:pPr>
            <a:r>
              <a:rPr lang="en-US" sz="2400" dirty="0" smtClean="0"/>
              <a:t> Presented to 1 outstanding cadet </a:t>
            </a:r>
            <a:r>
              <a:rPr lang="en-US" sz="2400" dirty="0" smtClean="0">
                <a:solidFill>
                  <a:srgbClr val="FFFF00"/>
                </a:solidFill>
              </a:rPr>
              <a:t>noncommissioned officer</a:t>
            </a:r>
          </a:p>
          <a:p>
            <a:pPr>
              <a:buFont typeface="Arial" pitchFamily="34" charset="0"/>
              <a:buChar char="•"/>
            </a:pPr>
            <a:r>
              <a:rPr lang="en-US" sz="2400" dirty="0" smtClean="0"/>
              <a:t> NCO cadet must have consistently exhibited the best military bearing, personal appearance, deportment, and leadership ability in the unit</a:t>
            </a:r>
          </a:p>
          <a:p>
            <a:pPr>
              <a:buFont typeface="Arial" pitchFamily="34" charset="0"/>
              <a:buChar char="•"/>
            </a:pPr>
            <a:r>
              <a:rPr lang="en-US" sz="2400" dirty="0" smtClean="0"/>
              <a:t> Selection by board of JROTC instructors</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024839" y="3124200"/>
            <a:ext cx="3013069" cy="707886"/>
          </a:xfrm>
          <a:prstGeom prst="rect">
            <a:avLst/>
          </a:prstGeom>
          <a:noFill/>
        </p:spPr>
        <p:txBody>
          <a:bodyPr wrap="none" rtlCol="0">
            <a:spAutoFit/>
          </a:bodyPr>
          <a:lstStyle/>
          <a:p>
            <a:pPr algn="ctr"/>
            <a:r>
              <a:rPr lang="en-US" sz="2000" b="1" dirty="0" smtClean="0">
                <a:solidFill>
                  <a:srgbClr val="FFFF00"/>
                </a:solidFill>
              </a:rPr>
              <a:t>Association of the United </a:t>
            </a:r>
          </a:p>
          <a:p>
            <a:pPr algn="ctr"/>
            <a:r>
              <a:rPr lang="en-US" sz="2000" b="1" dirty="0" smtClean="0">
                <a:solidFill>
                  <a:srgbClr val="FFFF00"/>
                </a:solidFill>
              </a:rPr>
              <a:t>States Army (AUSA) Medal</a:t>
            </a:r>
            <a:endParaRPr lang="en-US" sz="2000" b="1" dirty="0">
              <a:solidFill>
                <a:srgbClr val="FFFF00"/>
              </a:solidFill>
            </a:endParaRPr>
          </a:p>
        </p:txBody>
      </p:sp>
      <p:pic>
        <p:nvPicPr>
          <p:cNvPr id="8" name="Picture 7" descr="Association_of_United_States_Army_-_Unknown.jpg"/>
          <p:cNvPicPr>
            <a:picLocks noChangeAspect="1"/>
          </p:cNvPicPr>
          <p:nvPr/>
        </p:nvPicPr>
        <p:blipFill>
          <a:blip r:embed="rId4" cstate="print"/>
          <a:stretch>
            <a:fillRect/>
          </a:stretch>
        </p:blipFill>
        <p:spPr>
          <a:xfrm>
            <a:off x="4038600" y="901104"/>
            <a:ext cx="1066800" cy="2223096"/>
          </a:xfrm>
          <a:prstGeom prst="rect">
            <a:avLst/>
          </a:prstGeom>
        </p:spPr>
      </p:pic>
      <p:sp>
        <p:nvSpPr>
          <p:cNvPr id="10" name="TextBox 9"/>
          <p:cNvSpPr txBox="1"/>
          <p:nvPr/>
        </p:nvSpPr>
        <p:spPr>
          <a:xfrm>
            <a:off x="0" y="4038600"/>
            <a:ext cx="9144000" cy="1200329"/>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cadet </a:t>
            </a:r>
            <a:r>
              <a:rPr lang="en-US" sz="2400" dirty="0" smtClean="0"/>
              <a:t>who is recognized for outstanding </a:t>
            </a:r>
            <a:r>
              <a:rPr lang="en-US" sz="2400" dirty="0" smtClean="0">
                <a:solidFill>
                  <a:srgbClr val="FFFF00"/>
                </a:solidFill>
              </a:rPr>
              <a:t>leadership</a:t>
            </a:r>
            <a:r>
              <a:rPr lang="en-US" sz="2400" dirty="0" smtClean="0"/>
              <a:t> and </a:t>
            </a:r>
            <a:r>
              <a:rPr lang="en-US" sz="2400" dirty="0" smtClean="0">
                <a:solidFill>
                  <a:srgbClr val="FFFF00"/>
                </a:solidFill>
              </a:rPr>
              <a:t>academic</a:t>
            </a:r>
            <a:r>
              <a:rPr lang="en-US" sz="2400" dirty="0" smtClean="0"/>
              <a:t> achievement</a:t>
            </a:r>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736834" y="3124200"/>
            <a:ext cx="3697294" cy="707886"/>
          </a:xfrm>
          <a:prstGeom prst="rect">
            <a:avLst/>
          </a:prstGeom>
          <a:noFill/>
        </p:spPr>
        <p:txBody>
          <a:bodyPr wrap="none" rtlCol="0">
            <a:spAutoFit/>
          </a:bodyPr>
          <a:lstStyle/>
          <a:p>
            <a:pPr algn="ctr"/>
            <a:r>
              <a:rPr lang="en-US" sz="2000" b="1" dirty="0" smtClean="0">
                <a:solidFill>
                  <a:srgbClr val="FFFF00"/>
                </a:solidFill>
              </a:rPr>
              <a:t>Military Officers Association </a:t>
            </a:r>
          </a:p>
          <a:p>
            <a:pPr algn="ctr"/>
            <a:r>
              <a:rPr lang="en-US" sz="2000" b="1" dirty="0" smtClean="0">
                <a:solidFill>
                  <a:srgbClr val="FFFF00"/>
                </a:solidFill>
              </a:rPr>
              <a:t>of America (MOAA) JROTC medal</a:t>
            </a:r>
            <a:endParaRPr lang="en-US" sz="2000" b="1" dirty="0">
              <a:solidFill>
                <a:srgbClr val="FFFF00"/>
              </a:solidFill>
            </a:endParaRPr>
          </a:p>
        </p:txBody>
      </p:sp>
      <p:pic>
        <p:nvPicPr>
          <p:cNvPr id="8" name="Picture 7" descr="MOAA.jpg"/>
          <p:cNvPicPr>
            <a:picLocks noChangeAspect="1"/>
          </p:cNvPicPr>
          <p:nvPr/>
        </p:nvPicPr>
        <p:blipFill>
          <a:blip r:embed="rId4" cstate="print"/>
          <a:srcRect l="5588" t="2556" r="49706" b="2875"/>
          <a:stretch>
            <a:fillRect/>
          </a:stretch>
        </p:blipFill>
        <p:spPr>
          <a:xfrm>
            <a:off x="4114800" y="990600"/>
            <a:ext cx="922638" cy="2133600"/>
          </a:xfrm>
          <a:prstGeom prst="rect">
            <a:avLst/>
          </a:prstGeom>
        </p:spPr>
      </p:pic>
      <p:sp>
        <p:nvSpPr>
          <p:cNvPr id="10" name="TextBox 9"/>
          <p:cNvSpPr txBox="1"/>
          <p:nvPr/>
        </p:nvSpPr>
        <p:spPr>
          <a:xfrm>
            <a:off x="0" y="4038600"/>
            <a:ext cx="9144000" cy="2308324"/>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junior cadet </a:t>
            </a:r>
            <a:r>
              <a:rPr lang="en-US" sz="2400" dirty="0" smtClean="0"/>
              <a:t>who demonstrated exceptional potential for military leadership.</a:t>
            </a:r>
          </a:p>
          <a:p>
            <a:pPr>
              <a:buFont typeface="Arial" pitchFamily="34" charset="0"/>
              <a:buChar char="•"/>
            </a:pPr>
            <a:r>
              <a:rPr lang="en-US" sz="2400" dirty="0" smtClean="0">
                <a:solidFill>
                  <a:srgbClr val="FFFF00"/>
                </a:solidFill>
              </a:rPr>
              <a:t> Be in good academic standing</a:t>
            </a:r>
          </a:p>
          <a:p>
            <a:pPr>
              <a:buFont typeface="Arial" pitchFamily="34" charset="0"/>
              <a:buChar char="•"/>
            </a:pPr>
            <a:r>
              <a:rPr lang="en-US" sz="2400" dirty="0" smtClean="0"/>
              <a:t> Demonstrate  a high degree of </a:t>
            </a:r>
            <a:r>
              <a:rPr lang="en-US" sz="2400" dirty="0" smtClean="0">
                <a:solidFill>
                  <a:srgbClr val="FFFF00"/>
                </a:solidFill>
              </a:rPr>
              <a:t>loyalty to the unit, school, and the country</a:t>
            </a:r>
          </a:p>
          <a:p>
            <a:pPr>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936714" y="3124200"/>
            <a:ext cx="3249800" cy="707886"/>
          </a:xfrm>
          <a:prstGeom prst="rect">
            <a:avLst/>
          </a:prstGeom>
          <a:noFill/>
        </p:spPr>
        <p:txBody>
          <a:bodyPr wrap="none" rtlCol="0">
            <a:spAutoFit/>
          </a:bodyPr>
          <a:lstStyle/>
          <a:p>
            <a:pPr algn="ctr"/>
            <a:r>
              <a:rPr lang="en-US" sz="2000" b="1" dirty="0" smtClean="0">
                <a:solidFill>
                  <a:srgbClr val="FFFF00"/>
                </a:solidFill>
              </a:rPr>
              <a:t>Reserve Officers Association </a:t>
            </a:r>
          </a:p>
          <a:p>
            <a:pPr algn="ctr"/>
            <a:r>
              <a:rPr lang="en-US" sz="2000" b="1" dirty="0" smtClean="0">
                <a:solidFill>
                  <a:srgbClr val="FFFF00"/>
                </a:solidFill>
              </a:rPr>
              <a:t>(ROA) Award</a:t>
            </a:r>
            <a:endParaRPr lang="en-US" sz="2000" b="1" dirty="0">
              <a:solidFill>
                <a:srgbClr val="FFFF00"/>
              </a:solidFill>
            </a:endParaRPr>
          </a:p>
        </p:txBody>
      </p:sp>
      <p:grpSp>
        <p:nvGrpSpPr>
          <p:cNvPr id="13" name="Group 12"/>
          <p:cNvGrpSpPr/>
          <p:nvPr/>
        </p:nvGrpSpPr>
        <p:grpSpPr>
          <a:xfrm>
            <a:off x="4064726" y="990600"/>
            <a:ext cx="990600" cy="2209800"/>
            <a:chOff x="3886200" y="990600"/>
            <a:chExt cx="1143000" cy="2895600"/>
          </a:xfrm>
        </p:grpSpPr>
        <p:sp>
          <p:nvSpPr>
            <p:cNvPr id="12" name="Rectangle 11"/>
            <p:cNvSpPr/>
            <p:nvPr/>
          </p:nvSpPr>
          <p:spPr>
            <a:xfrm>
              <a:off x="4419600" y="990600"/>
              <a:ext cx="2286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OA.gif"/>
            <p:cNvPicPr>
              <a:picLocks noChangeAspect="1"/>
            </p:cNvPicPr>
            <p:nvPr/>
          </p:nvPicPr>
          <p:blipFill>
            <a:blip r:embed="rId4" cstate="print">
              <a:clrChange>
                <a:clrFrom>
                  <a:srgbClr val="FFFFFF"/>
                </a:clrFrom>
                <a:clrTo>
                  <a:srgbClr val="FFFFFF">
                    <a:alpha val="0"/>
                  </a:srgbClr>
                </a:clrTo>
              </a:clrChange>
            </a:blip>
            <a:srcRect l="6060" t="2552" r="3030" b="478"/>
            <a:stretch>
              <a:fillRect/>
            </a:stretch>
          </p:blipFill>
          <p:spPr>
            <a:xfrm>
              <a:off x="3886200" y="990600"/>
              <a:ext cx="1143000" cy="2895600"/>
            </a:xfrm>
            <a:prstGeom prst="rect">
              <a:avLst/>
            </a:prstGeom>
          </p:spPr>
        </p:pic>
      </p:grpSp>
      <p:sp>
        <p:nvSpPr>
          <p:cNvPr id="14" name="TextBox 13"/>
          <p:cNvSpPr txBox="1"/>
          <p:nvPr/>
        </p:nvSpPr>
        <p:spPr>
          <a:xfrm>
            <a:off x="0" y="4061178"/>
            <a:ext cx="9144000" cy="2308324"/>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junior cadet </a:t>
            </a:r>
            <a:r>
              <a:rPr lang="en-US" sz="2400" dirty="0" smtClean="0"/>
              <a:t>in recognition of outstanding achievement and exceptional leadership ability</a:t>
            </a:r>
          </a:p>
          <a:p>
            <a:pPr>
              <a:buFont typeface="Arial" pitchFamily="34" charset="0"/>
              <a:buChar char="•"/>
            </a:pPr>
            <a:r>
              <a:rPr lang="en-US" sz="2400" dirty="0" smtClean="0">
                <a:solidFill>
                  <a:srgbClr val="FFFF00"/>
                </a:solidFill>
              </a:rPr>
              <a:t> Be in good academic standing</a:t>
            </a:r>
          </a:p>
          <a:p>
            <a:pPr>
              <a:buFont typeface="Arial" pitchFamily="34" charset="0"/>
              <a:buChar char="•"/>
            </a:pPr>
            <a:r>
              <a:rPr lang="en-US" sz="2400" dirty="0" smtClean="0"/>
              <a:t> Demonstrate a high degree of </a:t>
            </a:r>
            <a:r>
              <a:rPr lang="en-US" sz="2400" dirty="0" smtClean="0">
                <a:solidFill>
                  <a:srgbClr val="FFFF00"/>
                </a:solidFill>
              </a:rPr>
              <a:t>loyalty to their units, school, community, and country</a:t>
            </a:r>
          </a:p>
          <a:p>
            <a:pPr>
              <a:buFont typeface="Arial" pitchFamily="34" charset="0"/>
              <a:buChar char="•"/>
            </a:pPr>
            <a:r>
              <a:rPr lang="en-US" sz="2400" dirty="0" smtClean="0"/>
              <a:t> Demonstrate exceptional potential in leadership</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942099" y="3124200"/>
            <a:ext cx="3203441" cy="707886"/>
          </a:xfrm>
          <a:prstGeom prst="rect">
            <a:avLst/>
          </a:prstGeom>
          <a:noFill/>
        </p:spPr>
        <p:txBody>
          <a:bodyPr wrap="none" rtlCol="0">
            <a:spAutoFit/>
          </a:bodyPr>
          <a:lstStyle/>
          <a:p>
            <a:pPr algn="ctr"/>
            <a:r>
              <a:rPr lang="en-US" sz="2000" b="1" dirty="0" smtClean="0">
                <a:solidFill>
                  <a:srgbClr val="FFFF00"/>
                </a:solidFill>
              </a:rPr>
              <a:t>Military Order of the Purple </a:t>
            </a:r>
          </a:p>
          <a:p>
            <a:pPr algn="ctr"/>
            <a:r>
              <a:rPr lang="en-US" sz="2000" b="1" dirty="0" smtClean="0">
                <a:solidFill>
                  <a:srgbClr val="FFFF00"/>
                </a:solidFill>
              </a:rPr>
              <a:t>Heart (MOPH) Award</a:t>
            </a:r>
            <a:endParaRPr lang="en-US" sz="2000" b="1" dirty="0">
              <a:solidFill>
                <a:srgbClr val="FFFF00"/>
              </a:solidFill>
            </a:endParaRPr>
          </a:p>
        </p:txBody>
      </p:sp>
      <p:pic>
        <p:nvPicPr>
          <p:cNvPr id="8" name="Picture 7" descr="Order Purple heart.jpg"/>
          <p:cNvPicPr>
            <a:picLocks noChangeAspect="1"/>
          </p:cNvPicPr>
          <p:nvPr/>
        </p:nvPicPr>
        <p:blipFill>
          <a:blip r:embed="rId4" cstate="print">
            <a:clrChange>
              <a:clrFrom>
                <a:srgbClr val="FFFFFF"/>
              </a:clrFrom>
              <a:clrTo>
                <a:srgbClr val="FFFFFF">
                  <a:alpha val="0"/>
                </a:srgbClr>
              </a:clrTo>
            </a:clrChange>
          </a:blip>
          <a:stretch>
            <a:fillRect/>
          </a:stretch>
        </p:blipFill>
        <p:spPr>
          <a:xfrm rot="20982691">
            <a:off x="3853853" y="824128"/>
            <a:ext cx="1525831" cy="2334984"/>
          </a:xfrm>
          <a:prstGeom prst="rect">
            <a:avLst/>
          </a:prstGeom>
        </p:spPr>
      </p:pic>
      <p:sp>
        <p:nvSpPr>
          <p:cNvPr id="10" name="TextBox 9"/>
          <p:cNvSpPr txBox="1"/>
          <p:nvPr/>
        </p:nvSpPr>
        <p:spPr>
          <a:xfrm>
            <a:off x="0" y="4038600"/>
            <a:ext cx="9144000" cy="1938992"/>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outstanding cadet </a:t>
            </a:r>
            <a:r>
              <a:rPr lang="en-US" sz="2400" dirty="0" smtClean="0"/>
              <a:t>who demonstrates leadership ability</a:t>
            </a:r>
          </a:p>
          <a:p>
            <a:pPr>
              <a:buFont typeface="Arial" pitchFamily="34" charset="0"/>
              <a:buChar char="•"/>
            </a:pPr>
            <a:r>
              <a:rPr lang="en-US" sz="2400" dirty="0" smtClean="0"/>
              <a:t> Hold a positive attitude toward the JROTC and country</a:t>
            </a:r>
          </a:p>
          <a:p>
            <a:pPr>
              <a:buFont typeface="Arial" pitchFamily="34" charset="0"/>
              <a:buChar char="•"/>
            </a:pPr>
            <a:r>
              <a:rPr lang="en-US" sz="2400" dirty="0" smtClean="0"/>
              <a:t> Hold a </a:t>
            </a:r>
            <a:r>
              <a:rPr lang="en-US" sz="2400" dirty="0" smtClean="0">
                <a:solidFill>
                  <a:srgbClr val="FFFF00"/>
                </a:solidFill>
              </a:rPr>
              <a:t>leadership position in the Corps of Cadets</a:t>
            </a:r>
          </a:p>
          <a:p>
            <a:pPr>
              <a:buFont typeface="Arial" pitchFamily="34" charset="0"/>
              <a:buChar char="•"/>
            </a:pPr>
            <a:r>
              <a:rPr lang="en-US" sz="2400" dirty="0" smtClean="0"/>
              <a:t> Attain </a:t>
            </a:r>
            <a:r>
              <a:rPr lang="en-US" sz="2400" dirty="0" smtClean="0">
                <a:solidFill>
                  <a:srgbClr val="FFFF00"/>
                </a:solidFill>
              </a:rPr>
              <a:t>a grade of “B” or better in all subjects </a:t>
            </a:r>
            <a:r>
              <a:rPr lang="en-US" sz="2400" dirty="0" smtClean="0"/>
              <a:t>for the previous semester</a:t>
            </a:r>
            <a:endParaRPr lang="en-US" sz="2400" dirty="0" smtClean="0">
              <a:solidFill>
                <a:srgbClr val="FFFF00"/>
              </a:solidFill>
            </a:endParaRPr>
          </a:p>
          <a:p>
            <a:pPr>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12" name="TextBox 11"/>
          <p:cNvSpPr txBox="1"/>
          <p:nvPr/>
        </p:nvSpPr>
        <p:spPr>
          <a:xfrm>
            <a:off x="3552063" y="3135868"/>
            <a:ext cx="2092304" cy="400110"/>
          </a:xfrm>
          <a:prstGeom prst="rect">
            <a:avLst/>
          </a:prstGeom>
        </p:spPr>
        <p:txBody>
          <a:bodyPr wrap="none" rtlCol="0">
            <a:spAutoFit/>
          </a:bodyPr>
          <a:lstStyle/>
          <a:p>
            <a:r>
              <a:rPr lang="en-US" sz="2000" b="1" dirty="0" smtClean="0">
                <a:solidFill>
                  <a:srgbClr val="FFFF00"/>
                </a:solidFill>
              </a:rPr>
              <a:t>Medal of Heroism</a:t>
            </a:r>
            <a:endParaRPr lang="en-US" sz="2000" b="1" dirty="0">
              <a:solidFill>
                <a:srgbClr val="FFFF00"/>
              </a:solidFill>
            </a:endParaRPr>
          </a:p>
        </p:txBody>
      </p:sp>
      <p:pic>
        <p:nvPicPr>
          <p:cNvPr id="13" name="Picture 12" descr="Heroism.jpg"/>
          <p:cNvPicPr>
            <a:picLocks noChangeAspect="1"/>
          </p:cNvPicPr>
          <p:nvPr/>
        </p:nvPicPr>
        <p:blipFill>
          <a:blip r:embed="rId4" cstate="print"/>
          <a:stretch>
            <a:fillRect/>
          </a:stretch>
        </p:blipFill>
        <p:spPr>
          <a:xfrm>
            <a:off x="4038600" y="914400"/>
            <a:ext cx="1037090" cy="2209799"/>
          </a:xfrm>
          <a:prstGeom prst="rect">
            <a:avLst/>
          </a:prstGeom>
        </p:spPr>
      </p:pic>
      <p:sp>
        <p:nvSpPr>
          <p:cNvPr id="8" name="Rectangle 7"/>
          <p:cNvSpPr/>
          <p:nvPr/>
        </p:nvSpPr>
        <p:spPr>
          <a:xfrm>
            <a:off x="0" y="4038600"/>
            <a:ext cx="9144000" cy="2308324"/>
          </a:xfrm>
          <a:prstGeom prst="rect">
            <a:avLst/>
          </a:prstGeom>
        </p:spPr>
        <p:txBody>
          <a:bodyPr wrap="square">
            <a:spAutoFit/>
          </a:bodyPr>
          <a:lstStyle/>
          <a:p>
            <a:pPr>
              <a:buFont typeface="Arial" pitchFamily="34" charset="0"/>
              <a:buChar char="•"/>
            </a:pPr>
            <a:r>
              <a:rPr lang="en-US" sz="2400" dirty="0" smtClean="0"/>
              <a:t> Awarded to JROTC cadets who distinguish themselves by </a:t>
            </a:r>
            <a:r>
              <a:rPr lang="en-US" sz="2400" dirty="0" smtClean="0">
                <a:solidFill>
                  <a:srgbClr val="FFFF00"/>
                </a:solidFill>
              </a:rPr>
              <a:t>acts of heroism</a:t>
            </a:r>
            <a:r>
              <a:rPr lang="en-US" sz="2400" dirty="0" smtClean="0"/>
              <a:t> performed on or off campus. Act must result in accomplishment so exceptional / outstanding as to set cadet apart from others in similar circumstances and must involve </a:t>
            </a:r>
            <a:r>
              <a:rPr lang="en-US" sz="2400" dirty="0" smtClean="0">
                <a:solidFill>
                  <a:srgbClr val="FFFF00"/>
                </a:solidFill>
              </a:rPr>
              <a:t>acceptance of danger or extraordinary responsibilities </a:t>
            </a:r>
            <a:r>
              <a:rPr lang="en-US" sz="2400" dirty="0" smtClean="0"/>
              <a:t>exemplifying </a:t>
            </a:r>
            <a:r>
              <a:rPr lang="en-US" sz="2400" dirty="0" smtClean="0">
                <a:solidFill>
                  <a:srgbClr val="FFFF00"/>
                </a:solidFill>
              </a:rPr>
              <a:t>praiseworthy fortitude and courage</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123571" y="3124200"/>
            <a:ext cx="2902911" cy="707886"/>
          </a:xfrm>
          <a:prstGeom prst="rect">
            <a:avLst/>
          </a:prstGeom>
          <a:noFill/>
        </p:spPr>
        <p:txBody>
          <a:bodyPr wrap="none" rtlCol="0">
            <a:spAutoFit/>
          </a:bodyPr>
          <a:lstStyle/>
          <a:p>
            <a:pPr algn="ctr"/>
            <a:r>
              <a:rPr lang="en-US" sz="2000" b="1" dirty="0" smtClean="0">
                <a:solidFill>
                  <a:srgbClr val="FFFF00"/>
                </a:solidFill>
              </a:rPr>
              <a:t>Veterans of Foreign Wars </a:t>
            </a:r>
          </a:p>
          <a:p>
            <a:pPr algn="ctr"/>
            <a:r>
              <a:rPr lang="en-US" sz="2000" b="1" dirty="0" smtClean="0">
                <a:solidFill>
                  <a:srgbClr val="FFFF00"/>
                </a:solidFill>
              </a:rPr>
              <a:t>(VFW) Award</a:t>
            </a:r>
            <a:endParaRPr lang="en-US" sz="2000" b="1" dirty="0">
              <a:solidFill>
                <a:srgbClr val="FFFF00"/>
              </a:solidFill>
            </a:endParaRPr>
          </a:p>
        </p:txBody>
      </p:sp>
      <p:pic>
        <p:nvPicPr>
          <p:cNvPr id="8" name="Picture 7" descr="medal_vfw.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962400" y="914400"/>
            <a:ext cx="1219200" cy="2200456"/>
          </a:xfrm>
          <a:prstGeom prst="rect">
            <a:avLst/>
          </a:prstGeom>
        </p:spPr>
      </p:pic>
      <p:sp>
        <p:nvSpPr>
          <p:cNvPr id="10" name="TextBox 9"/>
          <p:cNvSpPr txBox="1"/>
          <p:nvPr/>
        </p:nvSpPr>
        <p:spPr>
          <a:xfrm>
            <a:off x="0" y="3995678"/>
            <a:ext cx="9144000" cy="2862322"/>
          </a:xfrm>
          <a:prstGeom prst="rect">
            <a:avLst/>
          </a:prstGeom>
          <a:noFill/>
        </p:spPr>
        <p:txBody>
          <a:bodyPr wrap="square" rtlCol="0">
            <a:spAutoFit/>
          </a:bodyPr>
          <a:lstStyle/>
          <a:p>
            <a:pPr>
              <a:buFont typeface="Arial" pitchFamily="34" charset="0"/>
              <a:buChar char="•"/>
            </a:pPr>
            <a:r>
              <a:rPr lang="en-US" dirty="0" smtClean="0"/>
              <a:t> Presented to </a:t>
            </a:r>
            <a:r>
              <a:rPr lang="en-US" dirty="0" smtClean="0">
                <a:solidFill>
                  <a:srgbClr val="FFFF00"/>
                </a:solidFill>
              </a:rPr>
              <a:t>1 cadet in 10</a:t>
            </a:r>
            <a:r>
              <a:rPr lang="en-US" baseline="30000" dirty="0" smtClean="0">
                <a:solidFill>
                  <a:srgbClr val="FFFF00"/>
                </a:solidFill>
              </a:rPr>
              <a:t>th</a:t>
            </a:r>
            <a:r>
              <a:rPr lang="en-US" dirty="0" smtClean="0">
                <a:solidFill>
                  <a:srgbClr val="FFFF00"/>
                </a:solidFill>
              </a:rPr>
              <a:t> grade or above  </a:t>
            </a:r>
            <a:r>
              <a:rPr lang="en-US" dirty="0" smtClean="0"/>
              <a:t>in recognition of outstanding achievement and exceptional leadership ability</a:t>
            </a:r>
          </a:p>
          <a:p>
            <a:pPr>
              <a:buFont typeface="Arial" pitchFamily="34" charset="0"/>
              <a:buChar char="•"/>
            </a:pPr>
            <a:r>
              <a:rPr lang="en-US" dirty="0" smtClean="0"/>
              <a:t> Possess a positive attitude toward the JROTC</a:t>
            </a:r>
          </a:p>
          <a:p>
            <a:pPr>
              <a:buFont typeface="Arial" pitchFamily="34" charset="0"/>
              <a:buChar char="•"/>
            </a:pPr>
            <a:r>
              <a:rPr lang="en-US" dirty="0" smtClean="0"/>
              <a:t> Have outstanding military bearing and conduct in and out of uniform</a:t>
            </a:r>
            <a:endParaRPr lang="en-US" dirty="0" smtClean="0">
              <a:solidFill>
                <a:srgbClr val="FFFF00"/>
              </a:solidFill>
            </a:endParaRPr>
          </a:p>
          <a:p>
            <a:pPr>
              <a:buFont typeface="Arial" pitchFamily="34" charset="0"/>
              <a:buChar char="•"/>
            </a:pPr>
            <a:r>
              <a:rPr lang="en-US" dirty="0" smtClean="0"/>
              <a:t> Demonstrate </a:t>
            </a:r>
            <a:r>
              <a:rPr lang="en-US" dirty="0" smtClean="0">
                <a:solidFill>
                  <a:srgbClr val="FFFF00"/>
                </a:solidFill>
              </a:rPr>
              <a:t>personal attributes </a:t>
            </a:r>
            <a:r>
              <a:rPr lang="en-US" dirty="0" smtClean="0"/>
              <a:t>of self-confidence, initiative, flexibility, and judgment</a:t>
            </a:r>
          </a:p>
          <a:p>
            <a:pPr>
              <a:buFont typeface="Arial" pitchFamily="34" charset="0"/>
              <a:buChar char="•"/>
            </a:pPr>
            <a:r>
              <a:rPr lang="en-US" dirty="0" smtClean="0"/>
              <a:t> Show patriotism as </a:t>
            </a:r>
            <a:r>
              <a:rPr lang="en-US" dirty="0" smtClean="0">
                <a:solidFill>
                  <a:srgbClr val="FFFF00"/>
                </a:solidFill>
              </a:rPr>
              <a:t>commander or member of color guard</a:t>
            </a:r>
            <a:r>
              <a:rPr lang="en-US" dirty="0" smtClean="0"/>
              <a:t>, drill team with or without arms, flag protocol instruction team, and actively promote Americanism</a:t>
            </a:r>
          </a:p>
          <a:p>
            <a:pPr>
              <a:buFont typeface="Arial" pitchFamily="34" charset="0"/>
              <a:buChar char="•"/>
            </a:pPr>
            <a:r>
              <a:rPr lang="en-US" dirty="0" smtClean="0"/>
              <a:t> Possess </a:t>
            </a:r>
            <a:r>
              <a:rPr lang="en-US" dirty="0" smtClean="0">
                <a:solidFill>
                  <a:srgbClr val="FFFF00"/>
                </a:solidFill>
              </a:rPr>
              <a:t>courtesy, dependability, punctuality, human relations, respect, and cooperation</a:t>
            </a:r>
          </a:p>
          <a:p>
            <a:pPr>
              <a:buFont typeface="Arial" pitchFamily="34" charset="0"/>
              <a:buChar char="•"/>
            </a:pPr>
            <a:r>
              <a:rPr lang="en-US" dirty="0" smtClean="0"/>
              <a:t> Show growth potential and be capable of assuming high leadership responsibilities in the unit with additional training and experience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381801" y="3124200"/>
            <a:ext cx="2253053" cy="707886"/>
          </a:xfrm>
          <a:prstGeom prst="rect">
            <a:avLst/>
          </a:prstGeom>
          <a:noFill/>
        </p:spPr>
        <p:txBody>
          <a:bodyPr wrap="none" rtlCol="0">
            <a:spAutoFit/>
          </a:bodyPr>
          <a:lstStyle/>
          <a:p>
            <a:pPr algn="ctr"/>
            <a:r>
              <a:rPr lang="en-US" sz="2000" b="1" dirty="0" smtClean="0">
                <a:solidFill>
                  <a:srgbClr val="FFFF00"/>
                </a:solidFill>
              </a:rPr>
              <a:t>American Veterans </a:t>
            </a:r>
          </a:p>
          <a:p>
            <a:pPr algn="ctr"/>
            <a:r>
              <a:rPr lang="en-US" sz="2000" b="1" dirty="0" smtClean="0">
                <a:solidFill>
                  <a:srgbClr val="FFFF00"/>
                </a:solidFill>
              </a:rPr>
              <a:t>(AMVETS) Medal</a:t>
            </a:r>
            <a:endParaRPr lang="en-US" sz="2000" b="1" dirty="0">
              <a:solidFill>
                <a:srgbClr val="FFFF00"/>
              </a:solidFill>
            </a:endParaRPr>
          </a:p>
        </p:txBody>
      </p:sp>
      <p:pic>
        <p:nvPicPr>
          <p:cNvPr id="8" name="Picture 7" descr="amvets.jpg"/>
          <p:cNvPicPr>
            <a:picLocks noChangeAspect="1"/>
          </p:cNvPicPr>
          <p:nvPr/>
        </p:nvPicPr>
        <p:blipFill>
          <a:blip r:embed="rId4" cstate="print"/>
          <a:stretch>
            <a:fillRect/>
          </a:stretch>
        </p:blipFill>
        <p:spPr>
          <a:xfrm>
            <a:off x="4038600" y="914400"/>
            <a:ext cx="1041857" cy="2209800"/>
          </a:xfrm>
          <a:prstGeom prst="rect">
            <a:avLst/>
          </a:prstGeom>
        </p:spPr>
      </p:pic>
      <p:sp>
        <p:nvSpPr>
          <p:cNvPr id="10" name="TextBox 9"/>
          <p:cNvSpPr txBox="1"/>
          <p:nvPr/>
        </p:nvSpPr>
        <p:spPr>
          <a:xfrm>
            <a:off x="0" y="4038600"/>
            <a:ext cx="9144000" cy="1938992"/>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junior cadet </a:t>
            </a:r>
            <a:r>
              <a:rPr lang="en-US" sz="2400" dirty="0" smtClean="0"/>
              <a:t>for outstanding leadership, community/school involvement and academic achievement</a:t>
            </a:r>
          </a:p>
          <a:p>
            <a:pPr>
              <a:buFont typeface="Arial" pitchFamily="34" charset="0"/>
              <a:buChar char="•"/>
            </a:pPr>
            <a:r>
              <a:rPr lang="en-US" sz="2400" dirty="0" smtClean="0"/>
              <a:t> Be in </a:t>
            </a:r>
            <a:r>
              <a:rPr lang="en-US" sz="2400" dirty="0" smtClean="0">
                <a:solidFill>
                  <a:srgbClr val="FFFF00"/>
                </a:solidFill>
              </a:rPr>
              <a:t>good academic standing</a:t>
            </a:r>
          </a:p>
          <a:p>
            <a:pPr>
              <a:buFont typeface="Arial" pitchFamily="34" charset="0"/>
              <a:buChar char="•"/>
            </a:pPr>
            <a:r>
              <a:rPr lang="en-US" sz="2400" dirty="0" smtClean="0"/>
              <a:t> Demonstrate a high degree of military bearing both in and out of the military uniform</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117310" y="3137263"/>
            <a:ext cx="2924007" cy="707886"/>
          </a:xfrm>
          <a:prstGeom prst="rect">
            <a:avLst/>
          </a:prstGeom>
          <a:noFill/>
        </p:spPr>
        <p:txBody>
          <a:bodyPr wrap="none" rtlCol="0">
            <a:spAutoFit/>
          </a:bodyPr>
          <a:lstStyle/>
          <a:p>
            <a:pPr algn="ctr"/>
            <a:r>
              <a:rPr lang="en-US" sz="2000" b="1" dirty="0" smtClean="0">
                <a:solidFill>
                  <a:srgbClr val="FFFF00"/>
                </a:solidFill>
              </a:rPr>
              <a:t>The Retired Enlisted </a:t>
            </a:r>
          </a:p>
          <a:p>
            <a:pPr algn="ctr"/>
            <a:r>
              <a:rPr lang="en-US" sz="2000" b="1" dirty="0" smtClean="0">
                <a:solidFill>
                  <a:srgbClr val="FFFF00"/>
                </a:solidFill>
              </a:rPr>
              <a:t>Association (TREA) Award</a:t>
            </a:r>
            <a:endParaRPr lang="en-US" sz="2000" b="1" dirty="0">
              <a:solidFill>
                <a:srgbClr val="FFFF00"/>
              </a:solidFill>
            </a:endParaRPr>
          </a:p>
        </p:txBody>
      </p:sp>
      <p:pic>
        <p:nvPicPr>
          <p:cNvPr id="8" name="Picture 7" descr="The_Retired_Enlisted_Association.jpg"/>
          <p:cNvPicPr>
            <a:picLocks noChangeAspect="1"/>
          </p:cNvPicPr>
          <p:nvPr/>
        </p:nvPicPr>
        <p:blipFill>
          <a:blip r:embed="rId4" cstate="print"/>
          <a:srcRect r="56202" b="1880"/>
          <a:stretch>
            <a:fillRect/>
          </a:stretch>
        </p:blipFill>
        <p:spPr>
          <a:xfrm>
            <a:off x="4051663" y="838200"/>
            <a:ext cx="990600" cy="2288023"/>
          </a:xfrm>
          <a:prstGeom prst="rect">
            <a:avLst/>
          </a:prstGeom>
        </p:spPr>
      </p:pic>
      <p:sp>
        <p:nvSpPr>
          <p:cNvPr id="10" name="TextBox 9"/>
          <p:cNvSpPr txBox="1"/>
          <p:nvPr/>
        </p:nvSpPr>
        <p:spPr>
          <a:xfrm>
            <a:off x="0" y="4038600"/>
            <a:ext cx="8991600" cy="2308324"/>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junior cadet </a:t>
            </a:r>
            <a:r>
              <a:rPr lang="en-US" sz="2400" dirty="0" smtClean="0"/>
              <a:t>who demonstrates  exceptional potential in military leadership</a:t>
            </a:r>
          </a:p>
          <a:p>
            <a:pPr>
              <a:buFont typeface="Arial" pitchFamily="34" charset="0"/>
              <a:buChar char="•"/>
            </a:pPr>
            <a:r>
              <a:rPr lang="en-US" sz="2400" dirty="0" smtClean="0"/>
              <a:t> Be in </a:t>
            </a:r>
            <a:r>
              <a:rPr lang="en-US" sz="2400" dirty="0" smtClean="0">
                <a:solidFill>
                  <a:srgbClr val="FFFF00"/>
                </a:solidFill>
              </a:rPr>
              <a:t>good academic standing</a:t>
            </a:r>
          </a:p>
          <a:p>
            <a:pPr>
              <a:buFont typeface="Arial" pitchFamily="34" charset="0"/>
              <a:buChar char="•"/>
            </a:pPr>
            <a:r>
              <a:rPr lang="en-US" sz="2400" dirty="0" smtClean="0"/>
              <a:t> Present </a:t>
            </a:r>
            <a:r>
              <a:rPr lang="en-US" sz="2400" dirty="0" smtClean="0">
                <a:solidFill>
                  <a:srgbClr val="FFFF00"/>
                </a:solidFill>
              </a:rPr>
              <a:t>outstanding military bearing </a:t>
            </a:r>
            <a:r>
              <a:rPr lang="en-US" sz="2400" dirty="0" smtClean="0"/>
              <a:t>in and out of uniform</a:t>
            </a:r>
            <a:endParaRPr lang="en-US" sz="2400" dirty="0" smtClean="0">
              <a:solidFill>
                <a:srgbClr val="FFFF00"/>
              </a:solidFill>
            </a:endParaRPr>
          </a:p>
          <a:p>
            <a:pPr>
              <a:buFont typeface="Arial" pitchFamily="34" charset="0"/>
              <a:buChar char="•"/>
            </a:pPr>
            <a:r>
              <a:rPr lang="en-US" sz="2400" dirty="0" smtClean="0"/>
              <a:t> Demonstrate a high degree of </a:t>
            </a:r>
            <a:r>
              <a:rPr lang="en-US" sz="2400" dirty="0" smtClean="0">
                <a:solidFill>
                  <a:srgbClr val="FFFF00"/>
                </a:solidFill>
              </a:rPr>
              <a:t>loyalty to the unit, school, community, and the country.</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372504" y="3124200"/>
            <a:ext cx="2341603" cy="707886"/>
          </a:xfrm>
          <a:prstGeom prst="rect">
            <a:avLst/>
          </a:prstGeom>
          <a:noFill/>
        </p:spPr>
        <p:txBody>
          <a:bodyPr wrap="none" rtlCol="0">
            <a:spAutoFit/>
          </a:bodyPr>
          <a:lstStyle/>
          <a:p>
            <a:pPr algn="ctr"/>
            <a:r>
              <a:rPr lang="en-US" sz="2000" b="1" dirty="0" err="1" smtClean="0">
                <a:solidFill>
                  <a:srgbClr val="FFFF00"/>
                </a:solidFill>
              </a:rPr>
              <a:t>Daedalian</a:t>
            </a:r>
            <a:r>
              <a:rPr lang="en-US" sz="2000" b="1" dirty="0" smtClean="0">
                <a:solidFill>
                  <a:srgbClr val="FFFF00"/>
                </a:solidFill>
              </a:rPr>
              <a:t> JROTC </a:t>
            </a:r>
          </a:p>
          <a:p>
            <a:pPr algn="ctr"/>
            <a:r>
              <a:rPr lang="en-US" sz="2000" b="1" dirty="0" smtClean="0">
                <a:solidFill>
                  <a:srgbClr val="FFFF00"/>
                </a:solidFill>
              </a:rPr>
              <a:t>Achievement Award</a:t>
            </a:r>
            <a:endParaRPr lang="en-US" sz="2000" b="1" dirty="0">
              <a:solidFill>
                <a:srgbClr val="FFFF00"/>
              </a:solidFill>
            </a:endParaRPr>
          </a:p>
        </p:txBody>
      </p:sp>
      <p:pic>
        <p:nvPicPr>
          <p:cNvPr id="10" name="Picture 9" descr="DAEDALION-SM.jpg"/>
          <p:cNvPicPr>
            <a:picLocks noChangeAspect="1"/>
          </p:cNvPicPr>
          <p:nvPr/>
        </p:nvPicPr>
        <p:blipFill>
          <a:blip r:embed="rId4" cstate="print"/>
          <a:srcRect l="6037" t="1057" r="3396" b="1434"/>
          <a:stretch>
            <a:fillRect/>
          </a:stretch>
        </p:blipFill>
        <p:spPr>
          <a:xfrm>
            <a:off x="4038600" y="838200"/>
            <a:ext cx="1008529" cy="2286000"/>
          </a:xfrm>
          <a:prstGeom prst="rect">
            <a:avLst/>
          </a:prstGeom>
        </p:spPr>
      </p:pic>
      <p:sp>
        <p:nvSpPr>
          <p:cNvPr id="8" name="TextBox 7"/>
          <p:cNvSpPr txBox="1"/>
          <p:nvPr/>
        </p:nvSpPr>
        <p:spPr>
          <a:xfrm>
            <a:off x="0" y="4038600"/>
            <a:ext cx="9144000" cy="1938992"/>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outstanding cadet </a:t>
            </a:r>
            <a:r>
              <a:rPr lang="en-US" sz="2400" dirty="0" smtClean="0"/>
              <a:t>who demonstrates patriotism, love of country, and service to our nation</a:t>
            </a:r>
          </a:p>
          <a:p>
            <a:pPr>
              <a:buFont typeface="Arial" pitchFamily="34" charset="0"/>
              <a:buChar char="•"/>
            </a:pPr>
            <a:r>
              <a:rPr lang="en-US" sz="2400" dirty="0" smtClean="0"/>
              <a:t> Be in the </a:t>
            </a:r>
            <a:r>
              <a:rPr lang="en-US" sz="2400" dirty="0" smtClean="0">
                <a:solidFill>
                  <a:srgbClr val="FFFF00"/>
                </a:solidFill>
              </a:rPr>
              <a:t>top 10% of their JROTC class</a:t>
            </a:r>
            <a:endParaRPr lang="en-US" sz="2400" dirty="0" smtClean="0"/>
          </a:p>
          <a:p>
            <a:pPr>
              <a:buFont typeface="Arial" pitchFamily="34" charset="0"/>
              <a:buChar char="•"/>
            </a:pPr>
            <a:r>
              <a:rPr lang="en-US" sz="2400" dirty="0" smtClean="0"/>
              <a:t> Be in the </a:t>
            </a:r>
            <a:r>
              <a:rPr lang="en-US" sz="2400" dirty="0" smtClean="0">
                <a:solidFill>
                  <a:srgbClr val="FFFF00"/>
                </a:solidFill>
              </a:rPr>
              <a:t>top 20% of their academic class</a:t>
            </a:r>
          </a:p>
          <a:p>
            <a:pPr>
              <a:buFont typeface="Arial" pitchFamily="34" charset="0"/>
              <a:buChar char="•"/>
            </a:pPr>
            <a:r>
              <a:rPr lang="en-US" sz="2400" dirty="0" smtClean="0"/>
              <a:t> Indicate the potential and desire to </a:t>
            </a:r>
            <a:r>
              <a:rPr lang="en-US" sz="2400" dirty="0" smtClean="0">
                <a:solidFill>
                  <a:srgbClr val="FFFF00"/>
                </a:solidFill>
              </a:rPr>
              <a:t>pursue a military career</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057400" y="3124200"/>
            <a:ext cx="5036187" cy="707886"/>
          </a:xfrm>
          <a:prstGeom prst="rect">
            <a:avLst/>
          </a:prstGeom>
          <a:noFill/>
        </p:spPr>
        <p:txBody>
          <a:bodyPr wrap="none" rtlCol="0">
            <a:spAutoFit/>
          </a:bodyPr>
          <a:lstStyle/>
          <a:p>
            <a:r>
              <a:rPr lang="en-US" sz="2000" b="1" dirty="0" smtClean="0">
                <a:solidFill>
                  <a:srgbClr val="FFFF00"/>
                </a:solidFill>
              </a:rPr>
              <a:t>Celebrate Freedom Foundation/Embry-Riddle</a:t>
            </a:r>
          </a:p>
          <a:p>
            <a:pPr algn="ctr"/>
            <a:r>
              <a:rPr lang="en-US" sz="2000" b="1" dirty="0" smtClean="0">
                <a:solidFill>
                  <a:srgbClr val="FFFF00"/>
                </a:solidFill>
              </a:rPr>
              <a:t> Aeronautical University JROTC Award</a:t>
            </a:r>
            <a:endParaRPr lang="en-US" sz="2000" b="1" dirty="0">
              <a:solidFill>
                <a:srgbClr val="FFFF00"/>
              </a:solidFill>
            </a:endParaRPr>
          </a:p>
        </p:txBody>
      </p:sp>
      <p:pic>
        <p:nvPicPr>
          <p:cNvPr id="8" name="Picture 7" descr="1381825_Celebrate_Freedom_logo.jpg"/>
          <p:cNvPicPr>
            <a:picLocks noChangeAspect="1"/>
          </p:cNvPicPr>
          <p:nvPr/>
        </p:nvPicPr>
        <p:blipFill>
          <a:blip r:embed="rId4" cstate="print"/>
          <a:stretch>
            <a:fillRect/>
          </a:stretch>
        </p:blipFill>
        <p:spPr>
          <a:xfrm>
            <a:off x="3753182" y="1143000"/>
            <a:ext cx="1630892" cy="1752600"/>
          </a:xfrm>
          <a:prstGeom prst="rect">
            <a:avLst/>
          </a:prstGeom>
        </p:spPr>
      </p:pic>
      <p:sp>
        <p:nvSpPr>
          <p:cNvPr id="10" name="TextBox 9"/>
          <p:cNvSpPr txBox="1"/>
          <p:nvPr/>
        </p:nvSpPr>
        <p:spPr>
          <a:xfrm>
            <a:off x="0" y="4038600"/>
            <a:ext cx="9144000" cy="2862322"/>
          </a:xfrm>
          <a:prstGeom prst="rect">
            <a:avLst/>
          </a:prstGeom>
          <a:noFill/>
        </p:spPr>
        <p:txBody>
          <a:bodyPr wrap="square" rtlCol="0">
            <a:spAutoFit/>
          </a:bodyPr>
          <a:lstStyle/>
          <a:p>
            <a:pPr>
              <a:buFont typeface="Arial" pitchFamily="34" charset="0"/>
              <a:buChar char="•"/>
            </a:pPr>
            <a:r>
              <a:rPr lang="en-US" sz="2000" dirty="0" smtClean="0"/>
              <a:t> Presented to </a:t>
            </a:r>
            <a:r>
              <a:rPr lang="en-US" sz="2000" dirty="0" smtClean="0">
                <a:solidFill>
                  <a:srgbClr val="FFFF00"/>
                </a:solidFill>
              </a:rPr>
              <a:t>1 outstanding  freshman or sophomore cadet</a:t>
            </a:r>
            <a:endParaRPr lang="en-US" sz="2000" dirty="0" smtClean="0"/>
          </a:p>
          <a:p>
            <a:pPr>
              <a:buFont typeface="Arial" pitchFamily="34" charset="0"/>
              <a:buChar char="•"/>
            </a:pPr>
            <a:r>
              <a:rPr lang="en-US" sz="2000" dirty="0" smtClean="0"/>
              <a:t> Be in the </a:t>
            </a:r>
            <a:r>
              <a:rPr lang="en-US" sz="2000" dirty="0" smtClean="0">
                <a:solidFill>
                  <a:srgbClr val="FFFF00"/>
                </a:solidFill>
              </a:rPr>
              <a:t>top 5% of their JROTC class</a:t>
            </a:r>
            <a:endParaRPr lang="en-US" sz="2000" dirty="0" smtClean="0"/>
          </a:p>
          <a:p>
            <a:pPr>
              <a:buFont typeface="Arial" pitchFamily="34" charset="0"/>
              <a:buChar char="•"/>
            </a:pPr>
            <a:r>
              <a:rPr lang="en-US" sz="2000" dirty="0" smtClean="0"/>
              <a:t> Be in the </a:t>
            </a:r>
            <a:r>
              <a:rPr lang="en-US" sz="2000" dirty="0" smtClean="0">
                <a:solidFill>
                  <a:srgbClr val="FFFF00"/>
                </a:solidFill>
              </a:rPr>
              <a:t>top 15% of their academic class</a:t>
            </a:r>
          </a:p>
          <a:p>
            <a:pPr>
              <a:buFont typeface="Arial" pitchFamily="34" charset="0"/>
              <a:buChar char="•"/>
            </a:pPr>
            <a:r>
              <a:rPr lang="en-US" sz="2000" dirty="0" smtClean="0"/>
              <a:t> Must possess positive attitude and outstanding personal appearance</a:t>
            </a:r>
          </a:p>
          <a:p>
            <a:pPr>
              <a:buFont typeface="Arial" pitchFamily="34" charset="0"/>
              <a:buChar char="•"/>
            </a:pPr>
            <a:r>
              <a:rPr lang="en-US" sz="2000" dirty="0" smtClean="0"/>
              <a:t> Display personal attributes of </a:t>
            </a:r>
            <a:r>
              <a:rPr lang="en-US" sz="2000" dirty="0" smtClean="0">
                <a:solidFill>
                  <a:srgbClr val="FFFF00"/>
                </a:solidFill>
              </a:rPr>
              <a:t>initiative, judgment, and self-confidence</a:t>
            </a:r>
          </a:p>
          <a:p>
            <a:pPr>
              <a:buFont typeface="Arial" pitchFamily="34" charset="0"/>
              <a:buChar char="•"/>
            </a:pPr>
            <a:r>
              <a:rPr lang="en-US" sz="2000" dirty="0" smtClean="0"/>
              <a:t> </a:t>
            </a:r>
            <a:r>
              <a:rPr lang="en-US" sz="2000" dirty="0" smtClean="0">
                <a:solidFill>
                  <a:srgbClr val="FFFF00"/>
                </a:solidFill>
              </a:rPr>
              <a:t>Courteous demeanor </a:t>
            </a:r>
            <a:r>
              <a:rPr lang="en-US" sz="2000" dirty="0" smtClean="0"/>
              <a:t>(promptness, obedience, and respect for customs)</a:t>
            </a:r>
          </a:p>
          <a:p>
            <a:pPr>
              <a:buFont typeface="Arial" pitchFamily="34" charset="0"/>
              <a:buChar char="•"/>
            </a:pPr>
            <a:r>
              <a:rPr lang="en-US" sz="2000" dirty="0" smtClean="0"/>
              <a:t> </a:t>
            </a:r>
            <a:r>
              <a:rPr lang="en-US" sz="2000" dirty="0" smtClean="0">
                <a:solidFill>
                  <a:srgbClr val="FFFF00"/>
                </a:solidFill>
              </a:rPr>
              <a:t>Growth potential </a:t>
            </a:r>
            <a:r>
              <a:rPr lang="en-US" sz="2000" dirty="0" smtClean="0"/>
              <a:t>(capacity for responsibility, high productivity, adaptability to change)</a:t>
            </a:r>
          </a:p>
          <a:p>
            <a:pPr>
              <a:buFont typeface="Arial" pitchFamily="34" charset="0"/>
              <a:buChar char="•"/>
            </a:pPr>
            <a:r>
              <a:rPr lang="en-US" sz="2000" dirty="0" smtClean="0"/>
              <a:t> Indicate the potential and desire to </a:t>
            </a:r>
            <a:r>
              <a:rPr lang="en-US" sz="2000" dirty="0" smtClean="0">
                <a:solidFill>
                  <a:srgbClr val="FFFF00"/>
                </a:solidFill>
              </a:rPr>
              <a:t>pursue a military career</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512374" y="3124200"/>
            <a:ext cx="4127926" cy="707886"/>
          </a:xfrm>
          <a:prstGeom prst="rect">
            <a:avLst/>
          </a:prstGeom>
          <a:noFill/>
        </p:spPr>
        <p:txBody>
          <a:bodyPr wrap="none" rtlCol="0">
            <a:spAutoFit/>
          </a:bodyPr>
          <a:lstStyle/>
          <a:p>
            <a:pPr algn="ctr"/>
            <a:r>
              <a:rPr lang="en-US" sz="2000" b="1" dirty="0" smtClean="0">
                <a:solidFill>
                  <a:srgbClr val="FFFF00"/>
                </a:solidFill>
              </a:rPr>
              <a:t>The National Society, United States </a:t>
            </a:r>
          </a:p>
          <a:p>
            <a:pPr algn="ctr"/>
            <a:r>
              <a:rPr lang="en-US" sz="2000" b="1" dirty="0" smtClean="0">
                <a:solidFill>
                  <a:srgbClr val="FFFF00"/>
                </a:solidFill>
              </a:rPr>
              <a:t>Daughters of 1812 (USD 1812) Award</a:t>
            </a:r>
            <a:endParaRPr lang="en-US" sz="2000" b="1" dirty="0">
              <a:solidFill>
                <a:srgbClr val="FFFF00"/>
              </a:solidFill>
            </a:endParaRPr>
          </a:p>
        </p:txBody>
      </p:sp>
      <p:sp>
        <p:nvSpPr>
          <p:cNvPr id="10" name="TextBox 9"/>
          <p:cNvSpPr txBox="1"/>
          <p:nvPr/>
        </p:nvSpPr>
        <p:spPr>
          <a:xfrm>
            <a:off x="0" y="4044077"/>
            <a:ext cx="8991600" cy="2862322"/>
          </a:xfrm>
          <a:prstGeom prst="rect">
            <a:avLst/>
          </a:prstGeom>
          <a:noFill/>
        </p:spPr>
        <p:txBody>
          <a:bodyPr wrap="square" rtlCol="0">
            <a:spAutoFit/>
          </a:bodyPr>
          <a:lstStyle/>
          <a:p>
            <a:pPr>
              <a:buFont typeface="Arial" pitchFamily="34" charset="0"/>
              <a:buChar char="•"/>
            </a:pPr>
            <a:r>
              <a:rPr lang="en-US" sz="2000" dirty="0" smtClean="0"/>
              <a:t> Presented to </a:t>
            </a:r>
            <a:r>
              <a:rPr lang="en-US" sz="2000" dirty="0" smtClean="0">
                <a:solidFill>
                  <a:srgbClr val="FFFF00"/>
                </a:solidFill>
              </a:rPr>
              <a:t>1 senior or junior cadet</a:t>
            </a:r>
            <a:r>
              <a:rPr lang="en-US" sz="2000" dirty="0" smtClean="0"/>
              <a:t> who has demonstrated the qualities of academic excellence, leadership, military discipline, dependability, patriotism, and upright character in speech and habits, and which exemplifies the ideas upon which our nation was founded.</a:t>
            </a:r>
          </a:p>
          <a:p>
            <a:pPr>
              <a:buFont typeface="Arial" pitchFamily="34" charset="0"/>
              <a:buChar char="•"/>
            </a:pPr>
            <a:r>
              <a:rPr lang="en-US" sz="2000" dirty="0" smtClean="0"/>
              <a:t> Be </a:t>
            </a:r>
            <a:r>
              <a:rPr lang="en-US" sz="2000" dirty="0" smtClean="0">
                <a:solidFill>
                  <a:srgbClr val="FFFF00"/>
                </a:solidFill>
              </a:rPr>
              <a:t>in good standing </a:t>
            </a:r>
            <a:r>
              <a:rPr lang="en-US" sz="2000" dirty="0" smtClean="0"/>
              <a:t>in all military aspects and scholastic grades</a:t>
            </a:r>
            <a:endParaRPr lang="en-US" sz="2000" dirty="0" smtClean="0">
              <a:solidFill>
                <a:srgbClr val="FFFF00"/>
              </a:solidFill>
            </a:endParaRPr>
          </a:p>
          <a:p>
            <a:pPr>
              <a:buFont typeface="Arial" pitchFamily="34" charset="0"/>
              <a:buChar char="•"/>
            </a:pPr>
            <a:r>
              <a:rPr lang="en-US" sz="2000" dirty="0" smtClean="0"/>
              <a:t> Exhibit a high degree of merit with respect </a:t>
            </a:r>
            <a:r>
              <a:rPr lang="en-US" sz="2000" dirty="0" smtClean="0">
                <a:solidFill>
                  <a:srgbClr val="FFFF00"/>
                </a:solidFill>
              </a:rPr>
              <a:t>to leadership qualities, military bearing, all-around excellence in JROTC activities, and community service</a:t>
            </a:r>
          </a:p>
          <a:p>
            <a:pPr>
              <a:buFont typeface="Arial" pitchFamily="34" charset="0"/>
              <a:buChar char="•"/>
            </a:pPr>
            <a:r>
              <a:rPr lang="en-US" sz="2000" dirty="0" smtClean="0"/>
              <a:t> Have indicated by military and scholastic grades, integrated-curricular activities, or individual endeavor </a:t>
            </a:r>
            <a:r>
              <a:rPr lang="en-US" sz="2000" dirty="0" smtClean="0">
                <a:solidFill>
                  <a:srgbClr val="FFFF00"/>
                </a:solidFill>
              </a:rPr>
              <a:t>a desire to serve his or her country.</a:t>
            </a:r>
            <a:endParaRPr lang="en-US" sz="2000" dirty="0">
              <a:solidFill>
                <a:srgbClr val="FFFF00"/>
              </a:solidFill>
            </a:endParaRP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rot="16200000">
            <a:off x="3311092" y="1418475"/>
            <a:ext cx="2585633" cy="1435417"/>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2860962" y="3124200"/>
            <a:ext cx="3380477" cy="707886"/>
          </a:xfrm>
          <a:prstGeom prst="rect">
            <a:avLst/>
          </a:prstGeom>
          <a:noFill/>
        </p:spPr>
        <p:txBody>
          <a:bodyPr wrap="none" rtlCol="0">
            <a:spAutoFit/>
          </a:bodyPr>
          <a:lstStyle/>
          <a:p>
            <a:pPr algn="ctr"/>
            <a:r>
              <a:rPr lang="en-US" sz="2000" b="1" dirty="0" smtClean="0">
                <a:solidFill>
                  <a:srgbClr val="FFFF00"/>
                </a:solidFill>
              </a:rPr>
              <a:t>Sons of Confederate Veterans </a:t>
            </a:r>
          </a:p>
          <a:p>
            <a:pPr algn="ctr"/>
            <a:r>
              <a:rPr lang="en-US" sz="2000" b="1" dirty="0" smtClean="0">
                <a:solidFill>
                  <a:srgbClr val="FFFF00"/>
                </a:solidFill>
              </a:rPr>
              <a:t>H. L. </a:t>
            </a:r>
            <a:r>
              <a:rPr lang="en-US" sz="2000" b="1" dirty="0" err="1" smtClean="0">
                <a:solidFill>
                  <a:srgbClr val="FFFF00"/>
                </a:solidFill>
              </a:rPr>
              <a:t>Hunley</a:t>
            </a:r>
            <a:r>
              <a:rPr lang="en-US" sz="2000" b="1" dirty="0" smtClean="0">
                <a:solidFill>
                  <a:srgbClr val="FFFF00"/>
                </a:solidFill>
              </a:rPr>
              <a:t> JROTC Award</a:t>
            </a:r>
            <a:endParaRPr lang="en-US" sz="2000" b="1" dirty="0">
              <a:solidFill>
                <a:srgbClr val="FFFF00"/>
              </a:solidFill>
            </a:endParaRPr>
          </a:p>
        </p:txBody>
      </p:sp>
      <p:pic>
        <p:nvPicPr>
          <p:cNvPr id="8" name="Picture 7" descr="Hunley.jpg"/>
          <p:cNvPicPr>
            <a:picLocks noChangeAspect="1"/>
          </p:cNvPicPr>
          <p:nvPr/>
        </p:nvPicPr>
        <p:blipFill>
          <a:blip r:embed="rId4" cstate="print"/>
          <a:stretch>
            <a:fillRect/>
          </a:stretch>
        </p:blipFill>
        <p:spPr>
          <a:xfrm>
            <a:off x="4038600" y="914400"/>
            <a:ext cx="1066800" cy="2201875"/>
          </a:xfrm>
          <a:prstGeom prst="rect">
            <a:avLst/>
          </a:prstGeom>
        </p:spPr>
      </p:pic>
      <p:sp>
        <p:nvSpPr>
          <p:cNvPr id="10" name="TextBox 9"/>
          <p:cNvSpPr txBox="1"/>
          <p:nvPr/>
        </p:nvSpPr>
        <p:spPr>
          <a:xfrm>
            <a:off x="0" y="4038600"/>
            <a:ext cx="8991600" cy="1569660"/>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rising sophomore cadet </a:t>
            </a:r>
            <a:r>
              <a:rPr lang="en-US" sz="2400" dirty="0" smtClean="0"/>
              <a:t>who demonstrates the qualities of  honor, courage, and commitment to his or her unit throughout the school year.</a:t>
            </a:r>
          </a:p>
          <a:p>
            <a:pPr>
              <a:buFont typeface="Arial" pitchFamily="34" charset="0"/>
              <a:buChar char="•"/>
            </a:pPr>
            <a:r>
              <a:rPr lang="en-US" sz="2400" dirty="0" smtClean="0"/>
              <a:t> Be </a:t>
            </a:r>
            <a:r>
              <a:rPr lang="en-US" sz="2400" dirty="0" smtClean="0">
                <a:solidFill>
                  <a:srgbClr val="FFFF00"/>
                </a:solidFill>
              </a:rPr>
              <a:t>in good standing </a:t>
            </a:r>
            <a:r>
              <a:rPr lang="en-US" sz="2400" dirty="0" smtClean="0"/>
              <a:t>in academic and military grades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3"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4" cstate="print"/>
          <a:srcRect/>
          <a:stretch>
            <a:fillRect/>
          </a:stretch>
        </p:blipFill>
        <p:spPr bwMode="auto">
          <a:xfrm>
            <a:off x="64168" y="0"/>
            <a:ext cx="731056" cy="1066800"/>
          </a:xfrm>
          <a:prstGeom prst="rect">
            <a:avLst/>
          </a:prstGeom>
          <a:noFill/>
        </p:spPr>
      </p:pic>
      <p:sp>
        <p:nvSpPr>
          <p:cNvPr id="7" name="TextBox 6"/>
          <p:cNvSpPr txBox="1"/>
          <p:nvPr/>
        </p:nvSpPr>
        <p:spPr>
          <a:xfrm>
            <a:off x="3581717" y="914400"/>
            <a:ext cx="1904367" cy="369332"/>
          </a:xfrm>
          <a:prstGeom prst="rect">
            <a:avLst/>
          </a:prstGeom>
          <a:noFill/>
        </p:spPr>
        <p:txBody>
          <a:bodyPr wrap="none" rtlCol="0">
            <a:spAutoFit/>
          </a:bodyPr>
          <a:lstStyle/>
          <a:p>
            <a:r>
              <a:rPr lang="en-US" dirty="0" smtClean="0"/>
              <a:t>Academic Ribbons</a:t>
            </a:r>
            <a:endParaRPr lang="en-US" dirty="0"/>
          </a:p>
        </p:txBody>
      </p:sp>
      <p:pic>
        <p:nvPicPr>
          <p:cNvPr id="15" name="Picture 14" descr="N-1-6.png"/>
          <p:cNvPicPr>
            <a:picLocks noChangeAspect="1"/>
          </p:cNvPicPr>
          <p:nvPr/>
        </p:nvPicPr>
        <p:blipFill>
          <a:blip r:embed="rId5" cstate="print"/>
          <a:stretch>
            <a:fillRect/>
          </a:stretch>
        </p:blipFill>
        <p:spPr>
          <a:xfrm>
            <a:off x="7029307" y="3657600"/>
            <a:ext cx="1257587" cy="342978"/>
          </a:xfrm>
          <a:prstGeom prst="rect">
            <a:avLst/>
          </a:prstGeom>
        </p:spPr>
      </p:pic>
      <p:grpSp>
        <p:nvGrpSpPr>
          <p:cNvPr id="23" name="Group 22"/>
          <p:cNvGrpSpPr/>
          <p:nvPr/>
        </p:nvGrpSpPr>
        <p:grpSpPr>
          <a:xfrm>
            <a:off x="609600" y="1524000"/>
            <a:ext cx="1752600" cy="866198"/>
            <a:chOff x="717884" y="1714422"/>
            <a:chExt cx="1752600" cy="866198"/>
          </a:xfrm>
        </p:grpSpPr>
        <p:pic>
          <p:nvPicPr>
            <p:cNvPr id="8" name="Picture 7" descr="N-1-1.png"/>
            <p:cNvPicPr>
              <a:picLocks noChangeAspect="1"/>
            </p:cNvPicPr>
            <p:nvPr/>
          </p:nvPicPr>
          <p:blipFill>
            <a:blip r:embed="rId6" cstate="print"/>
            <a:stretch>
              <a:fillRect/>
            </a:stretch>
          </p:blipFill>
          <p:spPr>
            <a:xfrm>
              <a:off x="990600" y="1714422"/>
              <a:ext cx="1257587" cy="342978"/>
            </a:xfrm>
            <a:prstGeom prst="rect">
              <a:avLst/>
            </a:prstGeom>
          </p:spPr>
        </p:pic>
        <p:sp>
          <p:nvSpPr>
            <p:cNvPr id="20" name="TextBox 19"/>
            <p:cNvSpPr txBox="1"/>
            <p:nvPr/>
          </p:nvSpPr>
          <p:spPr>
            <a:xfrm>
              <a:off x="717884" y="2057400"/>
              <a:ext cx="1752600" cy="523220"/>
            </a:xfrm>
            <a:prstGeom prst="rect">
              <a:avLst/>
            </a:prstGeom>
            <a:noFill/>
          </p:spPr>
          <p:txBody>
            <a:bodyPr wrap="square" rtlCol="0">
              <a:spAutoFit/>
            </a:bodyPr>
            <a:lstStyle/>
            <a:p>
              <a:r>
                <a:rPr lang="en-US" sz="1400" b="1" dirty="0" smtClean="0">
                  <a:solidFill>
                    <a:srgbClr val="FFFF00"/>
                  </a:solidFill>
                </a:rPr>
                <a:t>Distinguished Cadet</a:t>
              </a:r>
            </a:p>
            <a:p>
              <a:pPr algn="ctr"/>
              <a:r>
                <a:rPr lang="en-US" sz="1400" b="1" dirty="0" smtClean="0"/>
                <a:t>N-1-1</a:t>
              </a:r>
            </a:p>
          </p:txBody>
        </p:sp>
      </p:grpSp>
      <p:grpSp>
        <p:nvGrpSpPr>
          <p:cNvPr id="24" name="Group 23"/>
          <p:cNvGrpSpPr/>
          <p:nvPr/>
        </p:nvGrpSpPr>
        <p:grpSpPr>
          <a:xfrm>
            <a:off x="3657600" y="1524000"/>
            <a:ext cx="1752600" cy="866198"/>
            <a:chOff x="2590800" y="1714422"/>
            <a:chExt cx="1752600" cy="866198"/>
          </a:xfrm>
        </p:grpSpPr>
        <p:pic>
          <p:nvPicPr>
            <p:cNvPr id="10" name="Picture 9" descr="N-1-2.png"/>
            <p:cNvPicPr>
              <a:picLocks noChangeAspect="1"/>
            </p:cNvPicPr>
            <p:nvPr/>
          </p:nvPicPr>
          <p:blipFill>
            <a:blip r:embed="rId7" cstate="print"/>
            <a:stretch>
              <a:fillRect/>
            </a:stretch>
          </p:blipFill>
          <p:spPr>
            <a:xfrm>
              <a:off x="2857213" y="1714422"/>
              <a:ext cx="1257587" cy="342978"/>
            </a:xfrm>
            <a:prstGeom prst="rect">
              <a:avLst/>
            </a:prstGeom>
          </p:spPr>
        </p:pic>
        <p:sp>
          <p:nvSpPr>
            <p:cNvPr id="21" name="TextBox 20"/>
            <p:cNvSpPr txBox="1"/>
            <p:nvPr/>
          </p:nvSpPr>
          <p:spPr>
            <a:xfrm>
              <a:off x="2590800" y="2057400"/>
              <a:ext cx="1752600" cy="523220"/>
            </a:xfrm>
            <a:prstGeom prst="rect">
              <a:avLst/>
            </a:prstGeom>
            <a:noFill/>
          </p:spPr>
          <p:txBody>
            <a:bodyPr wrap="square" rtlCol="0">
              <a:spAutoFit/>
            </a:bodyPr>
            <a:lstStyle/>
            <a:p>
              <a:r>
                <a:rPr lang="en-US" sz="1400" b="1" dirty="0" smtClean="0">
                  <a:solidFill>
                    <a:srgbClr val="FFFF00"/>
                  </a:solidFill>
                </a:rPr>
                <a:t>Academic Excellence</a:t>
              </a:r>
            </a:p>
            <a:p>
              <a:pPr algn="ctr"/>
              <a:r>
                <a:rPr lang="en-US" sz="1400" b="1" dirty="0" smtClean="0"/>
                <a:t>N-1-2</a:t>
              </a:r>
              <a:endParaRPr lang="en-US" sz="1400" b="1" dirty="0"/>
            </a:p>
          </p:txBody>
        </p:sp>
      </p:grpSp>
      <p:grpSp>
        <p:nvGrpSpPr>
          <p:cNvPr id="25" name="Group 24"/>
          <p:cNvGrpSpPr/>
          <p:nvPr/>
        </p:nvGrpSpPr>
        <p:grpSpPr>
          <a:xfrm>
            <a:off x="6667500" y="1524000"/>
            <a:ext cx="1981200" cy="866198"/>
            <a:chOff x="4419600" y="1714422"/>
            <a:chExt cx="1981200" cy="866198"/>
          </a:xfrm>
        </p:grpSpPr>
        <p:pic>
          <p:nvPicPr>
            <p:cNvPr id="12" name="Picture 11" descr="N-1-3.png"/>
            <p:cNvPicPr>
              <a:picLocks noChangeAspect="1"/>
            </p:cNvPicPr>
            <p:nvPr/>
          </p:nvPicPr>
          <p:blipFill>
            <a:blip r:embed="rId8" cstate="print"/>
            <a:stretch>
              <a:fillRect/>
            </a:stretch>
          </p:blipFill>
          <p:spPr>
            <a:xfrm>
              <a:off x="4775008" y="1714422"/>
              <a:ext cx="1257587" cy="342978"/>
            </a:xfrm>
            <a:prstGeom prst="rect">
              <a:avLst/>
            </a:prstGeom>
          </p:spPr>
        </p:pic>
        <p:sp>
          <p:nvSpPr>
            <p:cNvPr id="22" name="TextBox 21"/>
            <p:cNvSpPr txBox="1"/>
            <p:nvPr/>
          </p:nvSpPr>
          <p:spPr>
            <a:xfrm>
              <a:off x="4419600" y="2057400"/>
              <a:ext cx="1981200" cy="523220"/>
            </a:xfrm>
            <a:prstGeom prst="rect">
              <a:avLst/>
            </a:prstGeom>
            <a:noFill/>
          </p:spPr>
          <p:txBody>
            <a:bodyPr wrap="square" rtlCol="0">
              <a:spAutoFit/>
            </a:bodyPr>
            <a:lstStyle/>
            <a:p>
              <a:r>
                <a:rPr lang="en-US" sz="1400" b="1" dirty="0" smtClean="0">
                  <a:solidFill>
                    <a:srgbClr val="FFFF00"/>
                  </a:solidFill>
                </a:rPr>
                <a:t>Academic Achievement</a:t>
              </a:r>
            </a:p>
            <a:p>
              <a:pPr algn="ctr"/>
              <a:r>
                <a:rPr lang="en-US" sz="1400" b="1" dirty="0" smtClean="0"/>
                <a:t>N-1-3</a:t>
              </a:r>
              <a:endParaRPr lang="en-US" sz="1400" b="1" dirty="0"/>
            </a:p>
          </p:txBody>
        </p:sp>
      </p:grpSp>
      <p:grpSp>
        <p:nvGrpSpPr>
          <p:cNvPr id="30" name="Group 29"/>
          <p:cNvGrpSpPr/>
          <p:nvPr/>
        </p:nvGrpSpPr>
        <p:grpSpPr>
          <a:xfrm>
            <a:off x="693600" y="3657600"/>
            <a:ext cx="1608325" cy="828020"/>
            <a:chOff x="685800" y="3657600"/>
            <a:chExt cx="1608325" cy="828020"/>
          </a:xfrm>
        </p:grpSpPr>
        <p:pic>
          <p:nvPicPr>
            <p:cNvPr id="13" name="Picture 12" descr="N-1-4.png"/>
            <p:cNvPicPr>
              <a:picLocks noChangeAspect="1"/>
            </p:cNvPicPr>
            <p:nvPr/>
          </p:nvPicPr>
          <p:blipFill>
            <a:blip r:embed="rId9" cstate="print"/>
            <a:stretch>
              <a:fillRect/>
            </a:stretch>
          </p:blipFill>
          <p:spPr>
            <a:xfrm>
              <a:off x="838200" y="3657600"/>
              <a:ext cx="1257587" cy="342978"/>
            </a:xfrm>
            <a:prstGeom prst="rect">
              <a:avLst/>
            </a:prstGeom>
          </p:spPr>
        </p:pic>
        <p:sp>
          <p:nvSpPr>
            <p:cNvPr id="26" name="TextBox 25"/>
            <p:cNvSpPr txBox="1"/>
            <p:nvPr/>
          </p:nvSpPr>
          <p:spPr>
            <a:xfrm>
              <a:off x="685800" y="3962400"/>
              <a:ext cx="1608325" cy="523220"/>
            </a:xfrm>
            <a:prstGeom prst="rect">
              <a:avLst/>
            </a:prstGeom>
            <a:noFill/>
          </p:spPr>
          <p:txBody>
            <a:bodyPr wrap="none" rtlCol="0">
              <a:spAutoFit/>
            </a:bodyPr>
            <a:lstStyle/>
            <a:p>
              <a:r>
                <a:rPr lang="en-US" sz="1400" b="1" dirty="0" smtClean="0">
                  <a:solidFill>
                    <a:srgbClr val="FFFF00"/>
                  </a:solidFill>
                </a:rPr>
                <a:t>Perfect Attendance</a:t>
              </a:r>
            </a:p>
            <a:p>
              <a:pPr algn="ctr"/>
              <a:r>
                <a:rPr lang="en-US" sz="1400" b="1" dirty="0" smtClean="0"/>
                <a:t>N-1-4</a:t>
              </a:r>
              <a:endParaRPr lang="en-US" sz="1400" b="1" dirty="0"/>
            </a:p>
          </p:txBody>
        </p:sp>
      </p:grpSp>
      <p:grpSp>
        <p:nvGrpSpPr>
          <p:cNvPr id="31" name="Group 30"/>
          <p:cNvGrpSpPr/>
          <p:nvPr/>
        </p:nvGrpSpPr>
        <p:grpSpPr>
          <a:xfrm>
            <a:off x="3673440" y="3657600"/>
            <a:ext cx="1746888" cy="828020"/>
            <a:chOff x="3733800" y="3657600"/>
            <a:chExt cx="1746888" cy="828020"/>
          </a:xfrm>
        </p:grpSpPr>
        <p:pic>
          <p:nvPicPr>
            <p:cNvPr id="14" name="Picture 13" descr="N-1-5.png"/>
            <p:cNvPicPr>
              <a:picLocks noChangeAspect="1"/>
            </p:cNvPicPr>
            <p:nvPr/>
          </p:nvPicPr>
          <p:blipFill>
            <a:blip r:embed="rId10" cstate="print"/>
            <a:stretch>
              <a:fillRect/>
            </a:stretch>
          </p:blipFill>
          <p:spPr>
            <a:xfrm>
              <a:off x="3984373" y="3657600"/>
              <a:ext cx="1257587" cy="342978"/>
            </a:xfrm>
            <a:prstGeom prst="rect">
              <a:avLst/>
            </a:prstGeom>
          </p:spPr>
        </p:pic>
        <p:sp>
          <p:nvSpPr>
            <p:cNvPr id="27" name="TextBox 26"/>
            <p:cNvSpPr txBox="1"/>
            <p:nvPr/>
          </p:nvSpPr>
          <p:spPr>
            <a:xfrm>
              <a:off x="3733800" y="3962400"/>
              <a:ext cx="1746888" cy="523220"/>
            </a:xfrm>
            <a:prstGeom prst="rect">
              <a:avLst/>
            </a:prstGeom>
            <a:noFill/>
          </p:spPr>
          <p:txBody>
            <a:bodyPr wrap="none" rtlCol="0">
              <a:spAutoFit/>
            </a:bodyPr>
            <a:lstStyle/>
            <a:p>
              <a:r>
                <a:rPr lang="en-US" sz="1400" b="1" dirty="0" smtClean="0">
                  <a:solidFill>
                    <a:srgbClr val="FFFF00"/>
                  </a:solidFill>
                </a:rPr>
                <a:t>Student Government</a:t>
              </a:r>
            </a:p>
            <a:p>
              <a:pPr algn="ctr"/>
              <a:r>
                <a:rPr lang="en-US" sz="1400" b="1" dirty="0" smtClean="0"/>
                <a:t>N-1-5</a:t>
              </a:r>
              <a:endParaRPr lang="en-US" sz="1400" b="1" dirty="0"/>
            </a:p>
          </p:txBody>
        </p:sp>
      </p:grpSp>
      <p:sp>
        <p:nvSpPr>
          <p:cNvPr id="28" name="TextBox 27"/>
          <p:cNvSpPr txBox="1"/>
          <p:nvPr/>
        </p:nvSpPr>
        <p:spPr>
          <a:xfrm>
            <a:off x="6172200" y="3966410"/>
            <a:ext cx="2971800" cy="523220"/>
          </a:xfrm>
          <a:prstGeom prst="rect">
            <a:avLst/>
          </a:prstGeom>
          <a:noFill/>
        </p:spPr>
        <p:txBody>
          <a:bodyPr wrap="square" rtlCol="0">
            <a:spAutoFit/>
          </a:bodyPr>
          <a:lstStyle/>
          <a:p>
            <a:pPr algn="ctr"/>
            <a:r>
              <a:rPr lang="en-US" sz="1400" b="1" dirty="0" smtClean="0">
                <a:solidFill>
                  <a:srgbClr val="FFFF00"/>
                </a:solidFill>
              </a:rPr>
              <a:t>Leadership Development Service</a:t>
            </a:r>
          </a:p>
          <a:p>
            <a:pPr algn="ctr"/>
            <a:r>
              <a:rPr lang="en-US" sz="1400" b="1" dirty="0" smtClean="0"/>
              <a:t>N-1-6</a:t>
            </a:r>
            <a:endParaRPr lang="en-US" sz="1400" b="1" dirty="0"/>
          </a:p>
        </p:txBody>
      </p:sp>
      <p:sp>
        <p:nvSpPr>
          <p:cNvPr id="33" name="TextBox 32"/>
          <p:cNvSpPr txBox="1"/>
          <p:nvPr/>
        </p:nvSpPr>
        <p:spPr>
          <a:xfrm>
            <a:off x="0" y="2362200"/>
            <a:ext cx="2819400" cy="923330"/>
          </a:xfrm>
          <a:prstGeom prst="rect">
            <a:avLst/>
          </a:prstGeom>
          <a:noFill/>
        </p:spPr>
        <p:txBody>
          <a:bodyPr wrap="square" rtlCol="0">
            <a:spAutoFit/>
          </a:bodyPr>
          <a:lstStyle/>
          <a:p>
            <a:pPr algn="ctr"/>
            <a:r>
              <a:rPr lang="en-US" dirty="0" smtClean="0"/>
              <a:t>Awarded to 1 cadet who exhibits the highest degree of excellence in scholastics</a:t>
            </a:r>
            <a:endParaRPr lang="en-US" dirty="0"/>
          </a:p>
        </p:txBody>
      </p:sp>
      <p:sp>
        <p:nvSpPr>
          <p:cNvPr id="34" name="TextBox 33"/>
          <p:cNvSpPr txBox="1"/>
          <p:nvPr/>
        </p:nvSpPr>
        <p:spPr>
          <a:xfrm>
            <a:off x="2743200" y="2362200"/>
            <a:ext cx="3352800" cy="923330"/>
          </a:xfrm>
          <a:prstGeom prst="rect">
            <a:avLst/>
          </a:prstGeom>
          <a:noFill/>
        </p:spPr>
        <p:txBody>
          <a:bodyPr wrap="square" rtlCol="0">
            <a:spAutoFit/>
          </a:bodyPr>
          <a:lstStyle/>
          <a:p>
            <a:pPr algn="ctr"/>
            <a:r>
              <a:rPr lang="en-US" dirty="0" smtClean="0"/>
              <a:t>Awarded to 1 cadet in each LET level for maintaining highest school academic grades</a:t>
            </a:r>
            <a:endParaRPr lang="en-US" dirty="0"/>
          </a:p>
        </p:txBody>
      </p:sp>
      <p:sp>
        <p:nvSpPr>
          <p:cNvPr id="35" name="TextBox 34"/>
          <p:cNvSpPr txBox="1"/>
          <p:nvPr/>
        </p:nvSpPr>
        <p:spPr>
          <a:xfrm>
            <a:off x="5791200" y="2362200"/>
            <a:ext cx="3352800" cy="1200329"/>
          </a:xfrm>
          <a:prstGeom prst="rect">
            <a:avLst/>
          </a:prstGeom>
          <a:noFill/>
        </p:spPr>
        <p:txBody>
          <a:bodyPr wrap="square" rtlCol="0">
            <a:spAutoFit/>
          </a:bodyPr>
          <a:lstStyle/>
          <a:p>
            <a:pPr algn="ctr"/>
            <a:r>
              <a:rPr lang="en-US" dirty="0" smtClean="0"/>
              <a:t>Awarded to those cadets who maintain a grade of “A” in JROTC and a “B” in remaining academic subjects</a:t>
            </a:r>
            <a:endParaRPr lang="en-US" dirty="0"/>
          </a:p>
        </p:txBody>
      </p:sp>
      <p:sp>
        <p:nvSpPr>
          <p:cNvPr id="36" name="TextBox 35"/>
          <p:cNvSpPr txBox="1"/>
          <p:nvPr/>
        </p:nvSpPr>
        <p:spPr>
          <a:xfrm>
            <a:off x="0" y="4343400"/>
            <a:ext cx="2895600" cy="923330"/>
          </a:xfrm>
          <a:prstGeom prst="rect">
            <a:avLst/>
          </a:prstGeom>
          <a:noFill/>
        </p:spPr>
        <p:txBody>
          <a:bodyPr wrap="square" rtlCol="0">
            <a:spAutoFit/>
          </a:bodyPr>
          <a:lstStyle/>
          <a:p>
            <a:pPr algn="ctr"/>
            <a:r>
              <a:rPr lang="en-US" dirty="0" smtClean="0"/>
              <a:t>Awarded to cadets with no unexcused absences during each semester</a:t>
            </a:r>
            <a:endParaRPr lang="en-US" dirty="0"/>
          </a:p>
        </p:txBody>
      </p:sp>
      <p:sp>
        <p:nvSpPr>
          <p:cNvPr id="37" name="TextBox 36"/>
          <p:cNvSpPr txBox="1"/>
          <p:nvPr/>
        </p:nvSpPr>
        <p:spPr>
          <a:xfrm>
            <a:off x="2743200" y="4382869"/>
            <a:ext cx="3581400" cy="646331"/>
          </a:xfrm>
          <a:prstGeom prst="rect">
            <a:avLst/>
          </a:prstGeom>
          <a:noFill/>
        </p:spPr>
        <p:txBody>
          <a:bodyPr wrap="square" rtlCol="0">
            <a:spAutoFit/>
          </a:bodyPr>
          <a:lstStyle/>
          <a:p>
            <a:pPr algn="ctr"/>
            <a:r>
              <a:rPr lang="en-US" dirty="0" smtClean="0"/>
              <a:t>Awarded to cadets elected to a student government office</a:t>
            </a:r>
            <a:endParaRPr lang="en-US" dirty="0"/>
          </a:p>
        </p:txBody>
      </p:sp>
      <p:sp>
        <p:nvSpPr>
          <p:cNvPr id="38" name="TextBox 37"/>
          <p:cNvSpPr txBox="1"/>
          <p:nvPr/>
        </p:nvSpPr>
        <p:spPr>
          <a:xfrm>
            <a:off x="6172200" y="4382869"/>
            <a:ext cx="2895600" cy="1200329"/>
          </a:xfrm>
          <a:prstGeom prst="rect">
            <a:avLst/>
          </a:prstGeom>
          <a:noFill/>
        </p:spPr>
        <p:txBody>
          <a:bodyPr wrap="square" rtlCol="0">
            <a:spAutoFit/>
          </a:bodyPr>
          <a:lstStyle/>
          <a:p>
            <a:pPr algn="ctr"/>
            <a:r>
              <a:rPr lang="en-US" dirty="0" smtClean="0"/>
              <a:t>Awarded to cadets successfully completing first semester of training of each LET year</a:t>
            </a:r>
            <a:endParaRPr lang="en-US" dirty="0"/>
          </a:p>
        </p:txBody>
      </p:sp>
      <p:pic>
        <p:nvPicPr>
          <p:cNvPr id="2" name="Picture 1"/>
          <p:cNvPicPr>
            <a:picLocks noChangeAspect="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865655" y="5038626"/>
            <a:ext cx="1412690" cy="1819374"/>
          </a:xfrm>
          <a:prstGeom prst="rect">
            <a:avLst/>
          </a:prstGeom>
        </p:spPr>
      </p:pic>
      <p:sp>
        <p:nvSpPr>
          <p:cNvPr id="4" name="Rectangle 3"/>
          <p:cNvSpPr/>
          <p:nvPr/>
        </p:nvSpPr>
        <p:spPr>
          <a:xfrm>
            <a:off x="3830062" y="6477000"/>
            <a:ext cx="1503938" cy="307777"/>
          </a:xfrm>
          <a:prstGeom prst="rect">
            <a:avLst/>
          </a:prstGeom>
        </p:spPr>
        <p:txBody>
          <a:bodyPr wrap="none">
            <a:spAutoFit/>
          </a:bodyPr>
          <a:lstStyle/>
          <a:p>
            <a:r>
              <a:rPr lang="en-US" sz="1400" b="1" dirty="0">
                <a:solidFill>
                  <a:srgbClr val="FFFF00"/>
                </a:solidFill>
              </a:rPr>
              <a:t>Academic </a:t>
            </a:r>
            <a:r>
              <a:rPr lang="en-US" sz="1400" b="1" dirty="0" smtClean="0">
                <a:solidFill>
                  <a:srgbClr val="FFFF00"/>
                </a:solidFill>
              </a:rPr>
              <a:t>Wreath</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581400" y="914400"/>
            <a:ext cx="1718676" cy="369332"/>
          </a:xfrm>
          <a:prstGeom prst="rect">
            <a:avLst/>
          </a:prstGeom>
          <a:noFill/>
        </p:spPr>
        <p:txBody>
          <a:bodyPr wrap="none" rtlCol="0">
            <a:spAutoFit/>
          </a:bodyPr>
          <a:lstStyle/>
          <a:p>
            <a:r>
              <a:rPr lang="en-US" dirty="0" smtClean="0"/>
              <a:t>Military Ribbons</a:t>
            </a:r>
            <a:endParaRPr lang="en-US" dirty="0"/>
          </a:p>
        </p:txBody>
      </p:sp>
      <p:grpSp>
        <p:nvGrpSpPr>
          <p:cNvPr id="35" name="Group 34"/>
          <p:cNvGrpSpPr/>
          <p:nvPr/>
        </p:nvGrpSpPr>
        <p:grpSpPr>
          <a:xfrm>
            <a:off x="776155" y="1600200"/>
            <a:ext cx="1275157" cy="856094"/>
            <a:chOff x="714110" y="1600200"/>
            <a:chExt cx="1275157" cy="856094"/>
          </a:xfrm>
        </p:grpSpPr>
        <p:pic>
          <p:nvPicPr>
            <p:cNvPr id="8" name="Picture 7" descr="N-3-1.png"/>
            <p:cNvPicPr>
              <a:picLocks noChangeAspect="1"/>
            </p:cNvPicPr>
            <p:nvPr/>
          </p:nvPicPr>
          <p:blipFill>
            <a:blip r:embed="rId4" cstate="print"/>
            <a:stretch>
              <a:fillRect/>
            </a:stretch>
          </p:blipFill>
          <p:spPr>
            <a:xfrm>
              <a:off x="723613" y="1600200"/>
              <a:ext cx="1257587" cy="342978"/>
            </a:xfrm>
            <a:prstGeom prst="rect">
              <a:avLst/>
            </a:prstGeom>
          </p:spPr>
        </p:pic>
        <p:sp>
          <p:nvSpPr>
            <p:cNvPr id="23" name="TextBox 22"/>
            <p:cNvSpPr txBox="1"/>
            <p:nvPr/>
          </p:nvSpPr>
          <p:spPr>
            <a:xfrm>
              <a:off x="714110" y="1933074"/>
              <a:ext cx="1275157" cy="523220"/>
            </a:xfrm>
            <a:prstGeom prst="rect">
              <a:avLst/>
            </a:prstGeom>
            <a:noFill/>
          </p:spPr>
          <p:txBody>
            <a:bodyPr wrap="none" rtlCol="0">
              <a:spAutoFit/>
            </a:bodyPr>
            <a:lstStyle/>
            <a:p>
              <a:r>
                <a:rPr lang="en-US" sz="1400" b="1" dirty="0" smtClean="0">
                  <a:solidFill>
                    <a:srgbClr val="FFFF00"/>
                  </a:solidFill>
                </a:rPr>
                <a:t>SAI Leadership</a:t>
              </a:r>
            </a:p>
            <a:p>
              <a:pPr algn="ctr"/>
              <a:r>
                <a:rPr lang="en-US" sz="1400" b="1" dirty="0" smtClean="0"/>
                <a:t>N-3-1</a:t>
              </a:r>
              <a:endParaRPr lang="en-US" sz="1400" b="1" dirty="0"/>
            </a:p>
          </p:txBody>
        </p:sp>
      </p:grpSp>
      <p:grpSp>
        <p:nvGrpSpPr>
          <p:cNvPr id="36" name="Group 35"/>
          <p:cNvGrpSpPr/>
          <p:nvPr/>
        </p:nvGrpSpPr>
        <p:grpSpPr>
          <a:xfrm>
            <a:off x="3670875" y="1600200"/>
            <a:ext cx="1756186" cy="840052"/>
            <a:chOff x="3509210" y="1600200"/>
            <a:chExt cx="1756186" cy="840052"/>
          </a:xfrm>
        </p:grpSpPr>
        <p:pic>
          <p:nvPicPr>
            <p:cNvPr id="10" name="Picture 9" descr="N-3-2.png"/>
            <p:cNvPicPr>
              <a:picLocks noChangeAspect="1"/>
            </p:cNvPicPr>
            <p:nvPr/>
          </p:nvPicPr>
          <p:blipFill>
            <a:blip r:embed="rId5" cstate="print"/>
            <a:stretch>
              <a:fillRect/>
            </a:stretch>
          </p:blipFill>
          <p:spPr>
            <a:xfrm>
              <a:off x="3752563" y="1600200"/>
              <a:ext cx="1257587" cy="342978"/>
            </a:xfrm>
            <a:prstGeom prst="rect">
              <a:avLst/>
            </a:prstGeom>
          </p:spPr>
        </p:pic>
        <p:sp>
          <p:nvSpPr>
            <p:cNvPr id="24" name="TextBox 23"/>
            <p:cNvSpPr txBox="1"/>
            <p:nvPr/>
          </p:nvSpPr>
          <p:spPr>
            <a:xfrm>
              <a:off x="3509210" y="1917032"/>
              <a:ext cx="1756186" cy="523220"/>
            </a:xfrm>
            <a:prstGeom prst="rect">
              <a:avLst/>
            </a:prstGeom>
            <a:noFill/>
          </p:spPr>
          <p:txBody>
            <a:bodyPr wrap="none" rtlCol="0">
              <a:spAutoFit/>
            </a:bodyPr>
            <a:lstStyle/>
            <a:p>
              <a:r>
                <a:rPr lang="en-US" sz="1400" b="1" dirty="0" smtClean="0">
                  <a:solidFill>
                    <a:srgbClr val="FFFF00"/>
                  </a:solidFill>
                </a:rPr>
                <a:t>Personal Appearance</a:t>
              </a:r>
            </a:p>
            <a:p>
              <a:pPr algn="ctr"/>
              <a:r>
                <a:rPr lang="en-US" sz="1400" b="1" dirty="0" smtClean="0"/>
                <a:t>N-3-2</a:t>
              </a:r>
              <a:endParaRPr lang="en-US" sz="1400" b="1" dirty="0"/>
            </a:p>
          </p:txBody>
        </p:sp>
      </p:grpSp>
      <p:grpSp>
        <p:nvGrpSpPr>
          <p:cNvPr id="37" name="Group 36"/>
          <p:cNvGrpSpPr/>
          <p:nvPr/>
        </p:nvGrpSpPr>
        <p:grpSpPr>
          <a:xfrm>
            <a:off x="6991207" y="1600200"/>
            <a:ext cx="1257587" cy="856094"/>
            <a:chOff x="6934200" y="1600200"/>
            <a:chExt cx="1257587" cy="856094"/>
          </a:xfrm>
        </p:grpSpPr>
        <p:pic>
          <p:nvPicPr>
            <p:cNvPr id="12" name="Picture 11" descr="N-3-3.png"/>
            <p:cNvPicPr>
              <a:picLocks noChangeAspect="1"/>
            </p:cNvPicPr>
            <p:nvPr/>
          </p:nvPicPr>
          <p:blipFill>
            <a:blip r:embed="rId6" cstate="print"/>
            <a:stretch>
              <a:fillRect/>
            </a:stretch>
          </p:blipFill>
          <p:spPr>
            <a:xfrm>
              <a:off x="6934200" y="1600200"/>
              <a:ext cx="1257587" cy="342978"/>
            </a:xfrm>
            <a:prstGeom prst="rect">
              <a:avLst/>
            </a:prstGeom>
          </p:spPr>
        </p:pic>
        <p:sp>
          <p:nvSpPr>
            <p:cNvPr id="25" name="TextBox 24"/>
            <p:cNvSpPr txBox="1"/>
            <p:nvPr/>
          </p:nvSpPr>
          <p:spPr>
            <a:xfrm>
              <a:off x="7058627" y="1933074"/>
              <a:ext cx="1006429" cy="523220"/>
            </a:xfrm>
            <a:prstGeom prst="rect">
              <a:avLst/>
            </a:prstGeom>
            <a:noFill/>
          </p:spPr>
          <p:txBody>
            <a:bodyPr wrap="none" rtlCol="0">
              <a:spAutoFit/>
            </a:bodyPr>
            <a:lstStyle/>
            <a:p>
              <a:r>
                <a:rPr lang="en-US" sz="1400" b="1" dirty="0" smtClean="0">
                  <a:solidFill>
                    <a:srgbClr val="FFFF00"/>
                  </a:solidFill>
                </a:rPr>
                <a:t>Proficiency</a:t>
              </a:r>
            </a:p>
            <a:p>
              <a:pPr algn="ctr"/>
              <a:r>
                <a:rPr lang="en-US" sz="1400" b="1" dirty="0" smtClean="0"/>
                <a:t>N-3-3</a:t>
              </a:r>
              <a:endParaRPr lang="en-US" sz="1400" b="1" dirty="0"/>
            </a:p>
          </p:txBody>
        </p:sp>
      </p:grpSp>
      <p:grpSp>
        <p:nvGrpSpPr>
          <p:cNvPr id="38" name="Group 37"/>
          <p:cNvGrpSpPr/>
          <p:nvPr/>
        </p:nvGrpSpPr>
        <p:grpSpPr>
          <a:xfrm>
            <a:off x="780907" y="3505200"/>
            <a:ext cx="1257587" cy="856094"/>
            <a:chOff x="799813" y="3505200"/>
            <a:chExt cx="1257587" cy="856094"/>
          </a:xfrm>
        </p:grpSpPr>
        <p:pic>
          <p:nvPicPr>
            <p:cNvPr id="13" name="Picture 12" descr="N-3-4.png"/>
            <p:cNvPicPr>
              <a:picLocks noChangeAspect="1"/>
            </p:cNvPicPr>
            <p:nvPr/>
          </p:nvPicPr>
          <p:blipFill>
            <a:blip r:embed="rId7" cstate="print"/>
            <a:stretch>
              <a:fillRect/>
            </a:stretch>
          </p:blipFill>
          <p:spPr>
            <a:xfrm>
              <a:off x="799813" y="3505200"/>
              <a:ext cx="1257587" cy="342978"/>
            </a:xfrm>
            <a:prstGeom prst="rect">
              <a:avLst/>
            </a:prstGeom>
          </p:spPr>
        </p:pic>
        <p:sp>
          <p:nvSpPr>
            <p:cNvPr id="26" name="TextBox 25"/>
            <p:cNvSpPr txBox="1"/>
            <p:nvPr/>
          </p:nvSpPr>
          <p:spPr>
            <a:xfrm>
              <a:off x="962526" y="3838074"/>
              <a:ext cx="933782" cy="523220"/>
            </a:xfrm>
            <a:prstGeom prst="rect">
              <a:avLst/>
            </a:prstGeom>
            <a:noFill/>
          </p:spPr>
          <p:txBody>
            <a:bodyPr wrap="none" rtlCol="0">
              <a:spAutoFit/>
            </a:bodyPr>
            <a:lstStyle/>
            <a:p>
              <a:r>
                <a:rPr lang="en-US" sz="1400" b="1" dirty="0" smtClean="0">
                  <a:solidFill>
                    <a:srgbClr val="FFFF00"/>
                  </a:solidFill>
                </a:rPr>
                <a:t>Drill Team</a:t>
              </a:r>
            </a:p>
            <a:p>
              <a:pPr algn="ctr"/>
              <a:r>
                <a:rPr lang="en-US" sz="1400" b="1" dirty="0" smtClean="0"/>
                <a:t>N-3-4</a:t>
              </a:r>
              <a:endParaRPr lang="en-US" sz="1400" b="1" dirty="0"/>
            </a:p>
          </p:txBody>
        </p:sp>
      </p:grpSp>
      <p:grpSp>
        <p:nvGrpSpPr>
          <p:cNvPr id="39" name="Group 38"/>
          <p:cNvGrpSpPr/>
          <p:nvPr/>
        </p:nvGrpSpPr>
        <p:grpSpPr>
          <a:xfrm>
            <a:off x="3905107" y="3505200"/>
            <a:ext cx="1257587" cy="856094"/>
            <a:chOff x="3733800" y="3505200"/>
            <a:chExt cx="1257587" cy="856094"/>
          </a:xfrm>
        </p:grpSpPr>
        <p:pic>
          <p:nvPicPr>
            <p:cNvPr id="15" name="Picture 14" descr="N-3-6.png"/>
            <p:cNvPicPr>
              <a:picLocks noChangeAspect="1"/>
            </p:cNvPicPr>
            <p:nvPr/>
          </p:nvPicPr>
          <p:blipFill>
            <a:blip r:embed="rId8" cstate="print"/>
            <a:stretch>
              <a:fillRect/>
            </a:stretch>
          </p:blipFill>
          <p:spPr>
            <a:xfrm>
              <a:off x="3733800" y="3505200"/>
              <a:ext cx="1257587" cy="342978"/>
            </a:xfrm>
            <a:prstGeom prst="rect">
              <a:avLst/>
            </a:prstGeom>
          </p:spPr>
        </p:pic>
        <p:sp>
          <p:nvSpPr>
            <p:cNvPr id="27" name="TextBox 26"/>
            <p:cNvSpPr txBox="1"/>
            <p:nvPr/>
          </p:nvSpPr>
          <p:spPr>
            <a:xfrm>
              <a:off x="3822032" y="3838074"/>
              <a:ext cx="1076961" cy="523220"/>
            </a:xfrm>
            <a:prstGeom prst="rect">
              <a:avLst/>
            </a:prstGeom>
            <a:noFill/>
          </p:spPr>
          <p:txBody>
            <a:bodyPr wrap="none" rtlCol="0">
              <a:spAutoFit/>
            </a:bodyPr>
            <a:lstStyle/>
            <a:p>
              <a:r>
                <a:rPr lang="en-US" sz="1400" b="1" dirty="0" smtClean="0">
                  <a:solidFill>
                    <a:srgbClr val="FFFF00"/>
                  </a:solidFill>
                </a:rPr>
                <a:t>Color Guard</a:t>
              </a:r>
            </a:p>
            <a:p>
              <a:pPr algn="ctr"/>
              <a:r>
                <a:rPr lang="en-US" sz="1400" b="1" dirty="0" smtClean="0"/>
                <a:t>N-3-6</a:t>
              </a:r>
              <a:endParaRPr lang="en-US" sz="1400" b="1" dirty="0"/>
            </a:p>
          </p:txBody>
        </p:sp>
      </p:grpSp>
      <p:grpSp>
        <p:nvGrpSpPr>
          <p:cNvPr id="40" name="Group 39"/>
          <p:cNvGrpSpPr/>
          <p:nvPr/>
        </p:nvGrpSpPr>
        <p:grpSpPr>
          <a:xfrm>
            <a:off x="6991207" y="3536244"/>
            <a:ext cx="1257587" cy="828020"/>
            <a:chOff x="6934200" y="3581400"/>
            <a:chExt cx="1257587" cy="828020"/>
          </a:xfrm>
        </p:grpSpPr>
        <p:pic>
          <p:nvPicPr>
            <p:cNvPr id="16" name="Picture 15" descr="N-3-7.png"/>
            <p:cNvPicPr>
              <a:picLocks noChangeAspect="1"/>
            </p:cNvPicPr>
            <p:nvPr/>
          </p:nvPicPr>
          <p:blipFill>
            <a:blip r:embed="rId9" cstate="print"/>
            <a:stretch>
              <a:fillRect/>
            </a:stretch>
          </p:blipFill>
          <p:spPr>
            <a:xfrm>
              <a:off x="6934200" y="3581400"/>
              <a:ext cx="1257587" cy="342978"/>
            </a:xfrm>
            <a:prstGeom prst="rect">
              <a:avLst/>
            </a:prstGeom>
          </p:spPr>
        </p:pic>
        <p:sp>
          <p:nvSpPr>
            <p:cNvPr id="28" name="TextBox 27"/>
            <p:cNvSpPr txBox="1"/>
            <p:nvPr/>
          </p:nvSpPr>
          <p:spPr>
            <a:xfrm>
              <a:off x="7086600" y="3886200"/>
              <a:ext cx="957826" cy="523220"/>
            </a:xfrm>
            <a:prstGeom prst="rect">
              <a:avLst/>
            </a:prstGeom>
            <a:noFill/>
          </p:spPr>
          <p:txBody>
            <a:bodyPr wrap="none" rtlCol="0">
              <a:spAutoFit/>
            </a:bodyPr>
            <a:lstStyle/>
            <a:p>
              <a:r>
                <a:rPr lang="en-US" sz="1400" b="1" dirty="0" smtClean="0">
                  <a:solidFill>
                    <a:srgbClr val="FFFF00"/>
                  </a:solidFill>
                </a:rPr>
                <a:t>Rifle Team</a:t>
              </a:r>
            </a:p>
            <a:p>
              <a:pPr algn="ctr"/>
              <a:r>
                <a:rPr lang="en-US" sz="1400" b="1" dirty="0" smtClean="0"/>
                <a:t>N-3-7</a:t>
              </a:r>
              <a:endParaRPr lang="en-US" sz="1400" b="1" dirty="0"/>
            </a:p>
          </p:txBody>
        </p:sp>
      </p:grpSp>
      <p:grpSp>
        <p:nvGrpSpPr>
          <p:cNvPr id="41" name="Group 40"/>
          <p:cNvGrpSpPr/>
          <p:nvPr/>
        </p:nvGrpSpPr>
        <p:grpSpPr>
          <a:xfrm>
            <a:off x="3875739" y="5219622"/>
            <a:ext cx="1335558" cy="866198"/>
            <a:chOff x="762000" y="5219622"/>
            <a:chExt cx="1335558" cy="866198"/>
          </a:xfrm>
        </p:grpSpPr>
        <p:pic>
          <p:nvPicPr>
            <p:cNvPr id="29" name="Picture 28" descr="N-3-9.png"/>
            <p:cNvPicPr>
              <a:picLocks noChangeAspect="1"/>
            </p:cNvPicPr>
            <p:nvPr/>
          </p:nvPicPr>
          <p:blipFill>
            <a:blip r:embed="rId10" cstate="print"/>
            <a:stretch>
              <a:fillRect/>
            </a:stretch>
          </p:blipFill>
          <p:spPr>
            <a:xfrm>
              <a:off x="799813" y="5219622"/>
              <a:ext cx="1257587" cy="342978"/>
            </a:xfrm>
            <a:prstGeom prst="rect">
              <a:avLst/>
            </a:prstGeom>
          </p:spPr>
        </p:pic>
        <p:sp>
          <p:nvSpPr>
            <p:cNvPr id="32" name="TextBox 31"/>
            <p:cNvSpPr txBox="1"/>
            <p:nvPr/>
          </p:nvSpPr>
          <p:spPr>
            <a:xfrm>
              <a:off x="762000" y="5562600"/>
              <a:ext cx="1335558" cy="523220"/>
            </a:xfrm>
            <a:prstGeom prst="rect">
              <a:avLst/>
            </a:prstGeom>
            <a:noFill/>
          </p:spPr>
          <p:txBody>
            <a:bodyPr wrap="none" rtlCol="0">
              <a:spAutoFit/>
            </a:bodyPr>
            <a:lstStyle/>
            <a:p>
              <a:r>
                <a:rPr lang="en-US" sz="1400" b="1" dirty="0" smtClean="0">
                  <a:solidFill>
                    <a:srgbClr val="FFFF00"/>
                  </a:solidFill>
                </a:rPr>
                <a:t>Commendation</a:t>
              </a:r>
            </a:p>
            <a:p>
              <a:pPr algn="ctr"/>
              <a:r>
                <a:rPr lang="en-US" sz="1400" b="1" dirty="0" smtClean="0"/>
                <a:t>N-3-9</a:t>
              </a:r>
              <a:endParaRPr lang="en-US" sz="1400" b="1" dirty="0"/>
            </a:p>
          </p:txBody>
        </p:sp>
      </p:grpSp>
      <p:grpSp>
        <p:nvGrpSpPr>
          <p:cNvPr id="42" name="Group 41"/>
          <p:cNvGrpSpPr/>
          <p:nvPr/>
        </p:nvGrpSpPr>
        <p:grpSpPr>
          <a:xfrm>
            <a:off x="6980321" y="5219622"/>
            <a:ext cx="1279358" cy="850156"/>
            <a:chOff x="3810000" y="5219622"/>
            <a:chExt cx="1279358" cy="850156"/>
          </a:xfrm>
        </p:grpSpPr>
        <p:pic>
          <p:nvPicPr>
            <p:cNvPr id="30" name="Picture 29" descr="N-3-10.png"/>
            <p:cNvPicPr>
              <a:picLocks noChangeAspect="1"/>
            </p:cNvPicPr>
            <p:nvPr/>
          </p:nvPicPr>
          <p:blipFill>
            <a:blip r:embed="rId11" cstate="print"/>
            <a:stretch>
              <a:fillRect/>
            </a:stretch>
          </p:blipFill>
          <p:spPr>
            <a:xfrm>
              <a:off x="3810000" y="5219622"/>
              <a:ext cx="1257587" cy="342978"/>
            </a:xfrm>
            <a:prstGeom prst="rect">
              <a:avLst/>
            </a:prstGeom>
          </p:spPr>
        </p:pic>
        <p:sp>
          <p:nvSpPr>
            <p:cNvPr id="33" name="TextBox 32"/>
            <p:cNvSpPr txBox="1"/>
            <p:nvPr/>
          </p:nvSpPr>
          <p:spPr>
            <a:xfrm>
              <a:off x="3816253" y="5546558"/>
              <a:ext cx="1273105" cy="523220"/>
            </a:xfrm>
            <a:prstGeom prst="rect">
              <a:avLst/>
            </a:prstGeom>
            <a:noFill/>
          </p:spPr>
          <p:txBody>
            <a:bodyPr wrap="none" rtlCol="0">
              <a:spAutoFit/>
            </a:bodyPr>
            <a:lstStyle/>
            <a:p>
              <a:r>
                <a:rPr lang="en-US" sz="1400" b="1" dirty="0" smtClean="0">
                  <a:solidFill>
                    <a:srgbClr val="FFFF00"/>
                  </a:solidFill>
                </a:rPr>
                <a:t>Good Conduct </a:t>
              </a:r>
            </a:p>
            <a:p>
              <a:pPr algn="ctr"/>
              <a:r>
                <a:rPr lang="en-US" sz="1400" b="1" dirty="0" smtClean="0"/>
                <a:t>N-3-10</a:t>
              </a:r>
              <a:endParaRPr lang="en-US" sz="1400" b="1" dirty="0"/>
            </a:p>
          </p:txBody>
        </p:sp>
      </p:grpSp>
      <p:sp>
        <p:nvSpPr>
          <p:cNvPr id="44" name="TextBox 43"/>
          <p:cNvSpPr txBox="1"/>
          <p:nvPr/>
        </p:nvSpPr>
        <p:spPr>
          <a:xfrm>
            <a:off x="0" y="2362200"/>
            <a:ext cx="2819400" cy="1200329"/>
          </a:xfrm>
          <a:prstGeom prst="rect">
            <a:avLst/>
          </a:prstGeom>
          <a:noFill/>
        </p:spPr>
        <p:txBody>
          <a:bodyPr wrap="square" rtlCol="0">
            <a:spAutoFit/>
          </a:bodyPr>
          <a:lstStyle/>
          <a:p>
            <a:pPr algn="ctr"/>
            <a:r>
              <a:rPr lang="en-US" dirty="0" smtClean="0"/>
              <a:t>Awarded to 1 cadet  in each LET level who displays the highest degree of  leadership</a:t>
            </a:r>
            <a:endParaRPr lang="en-US" dirty="0"/>
          </a:p>
        </p:txBody>
      </p:sp>
      <p:sp>
        <p:nvSpPr>
          <p:cNvPr id="45" name="TextBox 44"/>
          <p:cNvSpPr txBox="1"/>
          <p:nvPr/>
        </p:nvSpPr>
        <p:spPr>
          <a:xfrm>
            <a:off x="2819400" y="2362200"/>
            <a:ext cx="3124200" cy="923330"/>
          </a:xfrm>
          <a:prstGeom prst="rect">
            <a:avLst/>
          </a:prstGeom>
          <a:noFill/>
        </p:spPr>
        <p:txBody>
          <a:bodyPr wrap="square" rtlCol="0">
            <a:spAutoFit/>
          </a:bodyPr>
          <a:lstStyle/>
          <a:p>
            <a:pPr algn="ctr"/>
            <a:r>
              <a:rPr lang="en-US" dirty="0" smtClean="0"/>
              <a:t>Awarded to cadets who consistently present an outstanding appearance</a:t>
            </a:r>
            <a:endParaRPr lang="en-US" dirty="0"/>
          </a:p>
        </p:txBody>
      </p:sp>
      <p:sp>
        <p:nvSpPr>
          <p:cNvPr id="46" name="TextBox 45"/>
          <p:cNvSpPr txBox="1"/>
          <p:nvPr/>
        </p:nvSpPr>
        <p:spPr>
          <a:xfrm>
            <a:off x="5562600" y="2362200"/>
            <a:ext cx="3657600" cy="1077218"/>
          </a:xfrm>
          <a:prstGeom prst="rect">
            <a:avLst/>
          </a:prstGeom>
          <a:noFill/>
        </p:spPr>
        <p:txBody>
          <a:bodyPr wrap="square" rtlCol="0">
            <a:spAutoFit/>
          </a:bodyPr>
          <a:lstStyle/>
          <a:p>
            <a:pPr algn="ctr"/>
            <a:r>
              <a:rPr lang="en-US" sz="1600" dirty="0" smtClean="0"/>
              <a:t>Awarded to cadets who demonstrate an exceptionally high degree of leadership, academic achievement, and performance of duty</a:t>
            </a:r>
            <a:endParaRPr lang="en-US" sz="1600" dirty="0"/>
          </a:p>
        </p:txBody>
      </p:sp>
      <p:sp>
        <p:nvSpPr>
          <p:cNvPr id="47" name="TextBox 46"/>
          <p:cNvSpPr txBox="1"/>
          <p:nvPr/>
        </p:nvSpPr>
        <p:spPr>
          <a:xfrm>
            <a:off x="0" y="4343400"/>
            <a:ext cx="2743200" cy="923330"/>
          </a:xfrm>
          <a:prstGeom prst="rect">
            <a:avLst/>
          </a:prstGeom>
          <a:noFill/>
        </p:spPr>
        <p:txBody>
          <a:bodyPr wrap="square" rtlCol="0">
            <a:spAutoFit/>
          </a:bodyPr>
          <a:lstStyle/>
          <a:p>
            <a:pPr algn="ctr"/>
            <a:r>
              <a:rPr lang="en-US" dirty="0" smtClean="0"/>
              <a:t>Awarded  annually to qualified drill team members</a:t>
            </a:r>
            <a:endParaRPr lang="en-US" dirty="0"/>
          </a:p>
        </p:txBody>
      </p:sp>
      <p:sp>
        <p:nvSpPr>
          <p:cNvPr id="49" name="TextBox 48"/>
          <p:cNvSpPr txBox="1"/>
          <p:nvPr/>
        </p:nvSpPr>
        <p:spPr>
          <a:xfrm>
            <a:off x="2819400" y="4343400"/>
            <a:ext cx="3276600" cy="646331"/>
          </a:xfrm>
          <a:prstGeom prst="rect">
            <a:avLst/>
          </a:prstGeom>
          <a:noFill/>
        </p:spPr>
        <p:txBody>
          <a:bodyPr wrap="square" rtlCol="0">
            <a:spAutoFit/>
          </a:bodyPr>
          <a:lstStyle/>
          <a:p>
            <a:pPr algn="ctr"/>
            <a:r>
              <a:rPr lang="en-US" dirty="0" smtClean="0"/>
              <a:t>Awarded  annually to qualified color guard members</a:t>
            </a:r>
            <a:endParaRPr lang="en-US" dirty="0"/>
          </a:p>
        </p:txBody>
      </p:sp>
      <p:sp>
        <p:nvSpPr>
          <p:cNvPr id="50" name="TextBox 49"/>
          <p:cNvSpPr txBox="1"/>
          <p:nvPr/>
        </p:nvSpPr>
        <p:spPr>
          <a:xfrm>
            <a:off x="6019800" y="4343400"/>
            <a:ext cx="3124200" cy="646331"/>
          </a:xfrm>
          <a:prstGeom prst="rect">
            <a:avLst/>
          </a:prstGeom>
          <a:noFill/>
        </p:spPr>
        <p:txBody>
          <a:bodyPr wrap="square" rtlCol="0">
            <a:spAutoFit/>
          </a:bodyPr>
          <a:lstStyle/>
          <a:p>
            <a:pPr algn="ctr"/>
            <a:r>
              <a:rPr lang="en-US" dirty="0" smtClean="0"/>
              <a:t>Awarded  annually to qualified rifle team members</a:t>
            </a:r>
            <a:endParaRPr lang="en-US" dirty="0"/>
          </a:p>
        </p:txBody>
      </p:sp>
      <p:sp>
        <p:nvSpPr>
          <p:cNvPr id="51" name="TextBox 50"/>
          <p:cNvSpPr txBox="1"/>
          <p:nvPr/>
        </p:nvSpPr>
        <p:spPr>
          <a:xfrm>
            <a:off x="2895600" y="6019800"/>
            <a:ext cx="3505200" cy="738664"/>
          </a:xfrm>
          <a:prstGeom prst="rect">
            <a:avLst/>
          </a:prstGeom>
          <a:noFill/>
        </p:spPr>
        <p:txBody>
          <a:bodyPr wrap="square" rtlCol="0">
            <a:spAutoFit/>
          </a:bodyPr>
          <a:lstStyle/>
          <a:p>
            <a:pPr algn="ctr"/>
            <a:r>
              <a:rPr lang="en-US" sz="1400" dirty="0" smtClean="0"/>
              <a:t>Awarded  to cadets whose performance of duty exceptionally exceeds that expected of cadets of their grade and experience</a:t>
            </a:r>
            <a:endParaRPr lang="en-US" sz="1400" dirty="0"/>
          </a:p>
        </p:txBody>
      </p:sp>
      <p:sp>
        <p:nvSpPr>
          <p:cNvPr id="52" name="TextBox 51"/>
          <p:cNvSpPr txBox="1"/>
          <p:nvPr/>
        </p:nvSpPr>
        <p:spPr>
          <a:xfrm>
            <a:off x="6172201" y="6019800"/>
            <a:ext cx="2971800" cy="830997"/>
          </a:xfrm>
          <a:prstGeom prst="rect">
            <a:avLst/>
          </a:prstGeom>
          <a:noFill/>
        </p:spPr>
        <p:txBody>
          <a:bodyPr wrap="square" rtlCol="0">
            <a:spAutoFit/>
          </a:bodyPr>
          <a:lstStyle/>
          <a:p>
            <a:pPr algn="ctr"/>
            <a:r>
              <a:rPr lang="en-US" sz="1600" dirty="0" smtClean="0"/>
              <a:t>Awarded  annually to cadets who have demonstrated outstanding conduct throughout the school</a:t>
            </a:r>
            <a:endParaRPr lang="en-US" sz="1600" dirty="0"/>
          </a:p>
        </p:txBody>
      </p:sp>
      <p:pic>
        <p:nvPicPr>
          <p:cNvPr id="48" name="Picture 47" descr="N-3-8.gif"/>
          <p:cNvPicPr>
            <a:picLocks noChangeAspect="1"/>
          </p:cNvPicPr>
          <p:nvPr/>
        </p:nvPicPr>
        <p:blipFill>
          <a:blip r:embed="rId12" cstate="print"/>
          <a:stretch>
            <a:fillRect/>
          </a:stretch>
        </p:blipFill>
        <p:spPr>
          <a:xfrm>
            <a:off x="762000" y="5213866"/>
            <a:ext cx="1295400" cy="340895"/>
          </a:xfrm>
          <a:prstGeom prst="rect">
            <a:avLst/>
          </a:prstGeom>
        </p:spPr>
      </p:pic>
      <p:sp>
        <p:nvSpPr>
          <p:cNvPr id="55" name="TextBox 54"/>
          <p:cNvSpPr txBox="1"/>
          <p:nvPr/>
        </p:nvSpPr>
        <p:spPr>
          <a:xfrm>
            <a:off x="0" y="6027003"/>
            <a:ext cx="3124200" cy="646331"/>
          </a:xfrm>
          <a:prstGeom prst="rect">
            <a:avLst/>
          </a:prstGeom>
          <a:noFill/>
        </p:spPr>
        <p:txBody>
          <a:bodyPr wrap="square" rtlCol="0">
            <a:spAutoFit/>
          </a:bodyPr>
          <a:lstStyle/>
          <a:p>
            <a:pPr algn="ctr"/>
            <a:r>
              <a:rPr lang="en-US" dirty="0" smtClean="0"/>
              <a:t>Awarded  annually to qualified</a:t>
            </a:r>
          </a:p>
          <a:p>
            <a:pPr algn="ctr"/>
            <a:r>
              <a:rPr lang="en-US" dirty="0" smtClean="0"/>
              <a:t>raiders team members</a:t>
            </a:r>
            <a:endParaRPr lang="en-US" dirty="0"/>
          </a:p>
        </p:txBody>
      </p:sp>
      <p:sp>
        <p:nvSpPr>
          <p:cNvPr id="56" name="TextBox 55"/>
          <p:cNvSpPr txBox="1"/>
          <p:nvPr/>
        </p:nvSpPr>
        <p:spPr>
          <a:xfrm>
            <a:off x="76200" y="5531556"/>
            <a:ext cx="2667000" cy="523220"/>
          </a:xfrm>
          <a:prstGeom prst="rect">
            <a:avLst/>
          </a:prstGeom>
          <a:noFill/>
        </p:spPr>
        <p:txBody>
          <a:bodyPr wrap="square" rtlCol="0">
            <a:spAutoFit/>
          </a:bodyPr>
          <a:lstStyle/>
          <a:p>
            <a:r>
              <a:rPr lang="en-US" sz="1400" b="1" dirty="0" smtClean="0">
                <a:solidFill>
                  <a:srgbClr val="FFFF00"/>
                </a:solidFill>
              </a:rPr>
              <a:t>Adventure Training/Raiders Team</a:t>
            </a:r>
          </a:p>
          <a:p>
            <a:pPr algn="ctr"/>
            <a:r>
              <a:rPr lang="en-US" sz="1400" b="1" dirty="0" smtClean="0"/>
              <a:t>N-3-8</a:t>
            </a:r>
            <a:endParaRPr lang="en-US" sz="1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7" name="TextBox 6"/>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8"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11" name="TextBox 10"/>
          <p:cNvSpPr txBox="1"/>
          <p:nvPr/>
        </p:nvSpPr>
        <p:spPr>
          <a:xfrm>
            <a:off x="5377957" y="1833282"/>
            <a:ext cx="1705916" cy="523220"/>
          </a:xfrm>
          <a:prstGeom prst="rect">
            <a:avLst/>
          </a:prstGeom>
          <a:noFill/>
        </p:spPr>
        <p:txBody>
          <a:bodyPr wrap="none" rtlCol="0">
            <a:spAutoFit/>
          </a:bodyPr>
          <a:lstStyle/>
          <a:p>
            <a:r>
              <a:rPr lang="en-US" sz="1400" b="1" dirty="0" smtClean="0">
                <a:solidFill>
                  <a:srgbClr val="FFFF00"/>
                </a:solidFill>
              </a:rPr>
              <a:t>Parking  (SAI option)</a:t>
            </a:r>
          </a:p>
          <a:p>
            <a:pPr algn="ctr"/>
            <a:r>
              <a:rPr lang="en-US" sz="1400" b="1" dirty="0" smtClean="0"/>
              <a:t>N-3-13</a:t>
            </a:r>
            <a:endParaRPr lang="en-US" sz="1400" b="1" dirty="0"/>
          </a:p>
        </p:txBody>
      </p:sp>
      <p:sp>
        <p:nvSpPr>
          <p:cNvPr id="12" name="TextBox 11"/>
          <p:cNvSpPr txBox="1"/>
          <p:nvPr/>
        </p:nvSpPr>
        <p:spPr>
          <a:xfrm>
            <a:off x="4495800" y="2218292"/>
            <a:ext cx="3429000" cy="923330"/>
          </a:xfrm>
          <a:prstGeom prst="rect">
            <a:avLst/>
          </a:prstGeom>
          <a:noFill/>
        </p:spPr>
        <p:txBody>
          <a:bodyPr wrap="square" rtlCol="0">
            <a:spAutoFit/>
          </a:bodyPr>
          <a:lstStyle/>
          <a:p>
            <a:pPr algn="ctr"/>
            <a:r>
              <a:rPr lang="en-US" dirty="0" smtClean="0"/>
              <a:t>Awarded to cadets who assist in parking at least two times per semester</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956" y="1524000"/>
            <a:ext cx="1257587" cy="342978"/>
          </a:xfrm>
          <a:prstGeom prst="rect">
            <a:avLst/>
          </a:prstGeom>
        </p:spPr>
      </p:pic>
      <p:grpSp>
        <p:nvGrpSpPr>
          <p:cNvPr id="14" name="Group 13"/>
          <p:cNvGrpSpPr/>
          <p:nvPr/>
        </p:nvGrpSpPr>
        <p:grpSpPr>
          <a:xfrm>
            <a:off x="2258658" y="1524000"/>
            <a:ext cx="1257587" cy="866198"/>
            <a:chOff x="7010400" y="5219622"/>
            <a:chExt cx="1257587" cy="866198"/>
          </a:xfrm>
        </p:grpSpPr>
        <p:pic>
          <p:nvPicPr>
            <p:cNvPr id="15" name="Picture 14" descr="N-3-11.png"/>
            <p:cNvPicPr>
              <a:picLocks noChangeAspect="1"/>
            </p:cNvPicPr>
            <p:nvPr/>
          </p:nvPicPr>
          <p:blipFill>
            <a:blip r:embed="rId5" cstate="print"/>
            <a:stretch>
              <a:fillRect/>
            </a:stretch>
          </p:blipFill>
          <p:spPr>
            <a:xfrm>
              <a:off x="7010400" y="5219622"/>
              <a:ext cx="1257587" cy="342978"/>
            </a:xfrm>
            <a:prstGeom prst="rect">
              <a:avLst/>
            </a:prstGeom>
          </p:spPr>
        </p:pic>
        <p:sp>
          <p:nvSpPr>
            <p:cNvPr id="16" name="TextBox 15"/>
            <p:cNvSpPr txBox="1"/>
            <p:nvPr/>
          </p:nvSpPr>
          <p:spPr>
            <a:xfrm>
              <a:off x="7301758" y="5562600"/>
              <a:ext cx="683200" cy="523220"/>
            </a:xfrm>
            <a:prstGeom prst="rect">
              <a:avLst/>
            </a:prstGeom>
            <a:noFill/>
          </p:spPr>
          <p:txBody>
            <a:bodyPr wrap="none" rtlCol="0">
              <a:spAutoFit/>
            </a:bodyPr>
            <a:lstStyle/>
            <a:p>
              <a:pPr algn="ctr"/>
              <a:r>
                <a:rPr lang="en-US" sz="1400" b="1" dirty="0" smtClean="0">
                  <a:solidFill>
                    <a:srgbClr val="FFFF00"/>
                  </a:solidFill>
                </a:rPr>
                <a:t>JCLC</a:t>
              </a:r>
            </a:p>
            <a:p>
              <a:pPr algn="ctr"/>
              <a:r>
                <a:rPr lang="en-US" sz="1400" b="1" dirty="0" smtClean="0"/>
                <a:t>N-3-11</a:t>
              </a:r>
              <a:endParaRPr lang="en-US" sz="1400" b="1" dirty="0"/>
            </a:p>
          </p:txBody>
        </p:sp>
      </p:grpSp>
      <p:sp>
        <p:nvSpPr>
          <p:cNvPr id="17" name="TextBox 16"/>
          <p:cNvSpPr txBox="1"/>
          <p:nvPr/>
        </p:nvSpPr>
        <p:spPr>
          <a:xfrm>
            <a:off x="1608349" y="2324178"/>
            <a:ext cx="2582651" cy="646331"/>
          </a:xfrm>
          <a:prstGeom prst="rect">
            <a:avLst/>
          </a:prstGeom>
          <a:noFill/>
        </p:spPr>
        <p:txBody>
          <a:bodyPr wrap="square" rtlCol="0">
            <a:spAutoFit/>
          </a:bodyPr>
          <a:lstStyle/>
          <a:p>
            <a:pPr algn="ctr"/>
            <a:r>
              <a:rPr lang="en-US" dirty="0" smtClean="0"/>
              <a:t>Awarded  to cadets for JCLC participation</a:t>
            </a:r>
            <a:endParaRPr lang="en-US" dirty="0"/>
          </a:p>
        </p:txBody>
      </p:sp>
      <p:sp>
        <p:nvSpPr>
          <p:cNvPr id="18" name="TextBox 17"/>
          <p:cNvSpPr txBox="1"/>
          <p:nvPr/>
        </p:nvSpPr>
        <p:spPr>
          <a:xfrm>
            <a:off x="3334309" y="922475"/>
            <a:ext cx="2440412" cy="369332"/>
          </a:xfrm>
          <a:prstGeom prst="rect">
            <a:avLst/>
          </a:prstGeom>
          <a:noFill/>
        </p:spPr>
        <p:txBody>
          <a:bodyPr wrap="none" rtlCol="0">
            <a:spAutoFit/>
          </a:bodyPr>
          <a:lstStyle/>
          <a:p>
            <a:r>
              <a:rPr lang="en-US" b="1" dirty="0" smtClean="0">
                <a:solidFill>
                  <a:srgbClr val="FFFF00"/>
                </a:solidFill>
              </a:rPr>
              <a:t>Military Ribbons (cont.)</a:t>
            </a:r>
            <a:endParaRPr lang="en-US" b="1" dirty="0">
              <a:solidFill>
                <a:srgbClr val="FFFF00"/>
              </a:solidFill>
            </a:endParaRPr>
          </a:p>
        </p:txBody>
      </p:sp>
    </p:spTree>
    <p:extLst>
      <p:ext uri="{BB962C8B-B14F-4D97-AF65-F5344CB8AC3E}">
        <p14:creationId xmlns:p14="http://schemas.microsoft.com/office/powerpoint/2010/main" val="318870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8" name="TextBox 7"/>
          <p:cNvSpPr txBox="1"/>
          <p:nvPr/>
        </p:nvSpPr>
        <p:spPr>
          <a:xfrm>
            <a:off x="3352800" y="3124200"/>
            <a:ext cx="2523832" cy="400110"/>
          </a:xfrm>
          <a:prstGeom prst="rect">
            <a:avLst/>
          </a:prstGeom>
        </p:spPr>
        <p:txBody>
          <a:bodyPr wrap="none" rtlCol="0">
            <a:spAutoFit/>
          </a:bodyPr>
          <a:lstStyle/>
          <a:p>
            <a:r>
              <a:rPr lang="en-US" sz="2000" b="1" dirty="0" smtClean="0">
                <a:solidFill>
                  <a:srgbClr val="FFFF00"/>
                </a:solidFill>
              </a:rPr>
              <a:t>Superior Cadet Award</a:t>
            </a:r>
            <a:endParaRPr lang="en-US" sz="2000" b="1" dirty="0">
              <a:solidFill>
                <a:srgbClr val="FFFF00"/>
              </a:solidFill>
            </a:endParaRPr>
          </a:p>
        </p:txBody>
      </p:sp>
      <p:sp>
        <p:nvSpPr>
          <p:cNvPr id="12" name="TextBox 11"/>
          <p:cNvSpPr txBox="1"/>
          <p:nvPr/>
        </p:nvSpPr>
        <p:spPr>
          <a:xfrm>
            <a:off x="5791200" y="1143000"/>
            <a:ext cx="3352800" cy="5262979"/>
          </a:xfrm>
          <a:prstGeom prst="rect">
            <a:avLst/>
          </a:prstGeom>
          <a:noFill/>
        </p:spPr>
        <p:txBody>
          <a:bodyPr wrap="square" rtlCol="0">
            <a:spAutoFit/>
          </a:bodyPr>
          <a:lstStyle/>
          <a:p>
            <a:pPr>
              <a:buFont typeface="Arial" pitchFamily="34" charset="0"/>
              <a:buChar char="•"/>
            </a:pPr>
            <a:r>
              <a:rPr lang="en-US" sz="1600" dirty="0" smtClean="0"/>
              <a:t> </a:t>
            </a:r>
            <a:r>
              <a:rPr lang="en-US" sz="1600" b="1" dirty="0" smtClean="0">
                <a:solidFill>
                  <a:srgbClr val="FFFF00"/>
                </a:solidFill>
              </a:rPr>
              <a:t>50 Points: </a:t>
            </a:r>
            <a:r>
              <a:rPr lang="en-US" sz="1600" dirty="0" smtClean="0"/>
              <a:t>Military scholarship and grades (grades earned in JROTC or NDCC course) </a:t>
            </a:r>
            <a:endParaRPr lang="en-US" sz="1600" b="1" dirty="0" smtClean="0">
              <a:solidFill>
                <a:srgbClr val="FFFF00"/>
              </a:solidFill>
            </a:endParaRPr>
          </a:p>
          <a:p>
            <a:pPr>
              <a:buFont typeface="Arial" pitchFamily="34" charset="0"/>
              <a:buChar char="•"/>
            </a:pPr>
            <a:r>
              <a:rPr lang="en-US" sz="1600" dirty="0" smtClean="0"/>
              <a:t> </a:t>
            </a:r>
            <a:r>
              <a:rPr lang="en-US" sz="1600" b="1" dirty="0" smtClean="0">
                <a:solidFill>
                  <a:srgbClr val="FFFF00"/>
                </a:solidFill>
              </a:rPr>
              <a:t>50 Points: </a:t>
            </a:r>
            <a:r>
              <a:rPr lang="en-US" sz="1600" dirty="0" smtClean="0"/>
              <a:t>Academic scholarship and grades (grades earned in all courses other than JROTC or NDCC)</a:t>
            </a:r>
          </a:p>
          <a:p>
            <a:pPr>
              <a:buFont typeface="Arial" pitchFamily="34" charset="0"/>
              <a:buChar char="•"/>
            </a:pPr>
            <a:r>
              <a:rPr lang="en-US" sz="1600" dirty="0" smtClean="0"/>
              <a:t> </a:t>
            </a:r>
            <a:r>
              <a:rPr lang="en-US" sz="1600" b="1" dirty="0" smtClean="0">
                <a:solidFill>
                  <a:srgbClr val="FFFF00"/>
                </a:solidFill>
              </a:rPr>
              <a:t>50 Points: </a:t>
            </a:r>
            <a:r>
              <a:rPr lang="en-US" sz="1600" dirty="0" smtClean="0"/>
              <a:t>Military leadership</a:t>
            </a:r>
          </a:p>
          <a:p>
            <a:pPr>
              <a:buFont typeface="Arial" pitchFamily="34" charset="0"/>
              <a:buChar char="•"/>
            </a:pPr>
            <a:r>
              <a:rPr lang="en-US" sz="1600" dirty="0" smtClean="0"/>
              <a:t> </a:t>
            </a:r>
            <a:r>
              <a:rPr lang="en-US" sz="1600" b="1" dirty="0" smtClean="0">
                <a:solidFill>
                  <a:srgbClr val="FFFF00"/>
                </a:solidFill>
              </a:rPr>
              <a:t>50 Points: </a:t>
            </a:r>
            <a:r>
              <a:rPr lang="en-US" sz="1600" dirty="0" smtClean="0"/>
              <a:t>Academic Leadership (separate from academic grades attained in JROTC, NDCC, and regular courses. Includes all demonstrated qualities of leadership in student organizations, constructive activities, participation in sports, etc.)</a:t>
            </a:r>
          </a:p>
          <a:p>
            <a:pPr>
              <a:buFont typeface="Arial" pitchFamily="34" charset="0"/>
              <a:buChar char="•"/>
            </a:pPr>
            <a:r>
              <a:rPr lang="en-US" sz="1600" dirty="0" smtClean="0"/>
              <a:t> </a:t>
            </a:r>
            <a:r>
              <a:rPr lang="en-US" sz="1600" b="1" dirty="0" smtClean="0">
                <a:solidFill>
                  <a:srgbClr val="FFFF00"/>
                </a:solidFill>
              </a:rPr>
              <a:t>100 Points: </a:t>
            </a:r>
            <a:r>
              <a:rPr lang="en-US" sz="1600" dirty="0" smtClean="0"/>
              <a:t>Demonstrated qualities of discipline, courtesy, and character, and consistently demonstrated potential qualities as an officer (to be an overall estimate for all pertinent elements of the Cadet’s performance)</a:t>
            </a:r>
          </a:p>
          <a:p>
            <a:pPr>
              <a:buFont typeface="Arial" pitchFamily="34" charset="0"/>
              <a:buChar char="•"/>
            </a:pPr>
            <a:r>
              <a:rPr lang="en-US" sz="1600" dirty="0" smtClean="0"/>
              <a:t> </a:t>
            </a:r>
            <a:r>
              <a:rPr lang="en-US" sz="1600" dirty="0" smtClean="0">
                <a:solidFill>
                  <a:srgbClr val="FFFF00"/>
                </a:solidFill>
              </a:rPr>
              <a:t>Total possible points:</a:t>
            </a:r>
            <a:r>
              <a:rPr lang="en-US" sz="1600" b="1" dirty="0" smtClean="0">
                <a:solidFill>
                  <a:srgbClr val="FFFF00"/>
                </a:solidFill>
              </a:rPr>
              <a:t> 300</a:t>
            </a:r>
            <a:endParaRPr lang="en-US" sz="1600" b="1" dirty="0"/>
          </a:p>
        </p:txBody>
      </p:sp>
      <p:sp>
        <p:nvSpPr>
          <p:cNvPr id="13" name="TextBox 12"/>
          <p:cNvSpPr txBox="1"/>
          <p:nvPr/>
        </p:nvSpPr>
        <p:spPr>
          <a:xfrm>
            <a:off x="0" y="4027944"/>
            <a:ext cx="5715000" cy="2677656"/>
          </a:xfrm>
          <a:prstGeom prst="rect">
            <a:avLst/>
          </a:prstGeom>
          <a:noFill/>
        </p:spPr>
        <p:txBody>
          <a:bodyPr wrap="square" rtlCol="0">
            <a:spAutoFit/>
          </a:bodyPr>
          <a:lstStyle/>
          <a:p>
            <a:pPr>
              <a:buFont typeface="Arial" pitchFamily="34" charset="0"/>
              <a:buChar char="•"/>
            </a:pPr>
            <a:r>
              <a:rPr lang="en-US" sz="2400" dirty="0" smtClean="0"/>
              <a:t> Awarded to </a:t>
            </a:r>
            <a:r>
              <a:rPr lang="en-US" sz="2400" dirty="0" smtClean="0">
                <a:solidFill>
                  <a:srgbClr val="FFFF00"/>
                </a:solidFill>
              </a:rPr>
              <a:t>1 cadet in each LET level </a:t>
            </a:r>
          </a:p>
          <a:p>
            <a:pPr>
              <a:buFont typeface="Arial" pitchFamily="34" charset="0"/>
              <a:buChar char="•"/>
            </a:pPr>
            <a:r>
              <a:rPr lang="en-US" sz="2400" dirty="0" smtClean="0"/>
              <a:t> 1 year observation by board members.</a:t>
            </a:r>
          </a:p>
          <a:p>
            <a:pPr>
              <a:buFont typeface="Arial" pitchFamily="34" charset="0"/>
              <a:buChar char="•"/>
            </a:pPr>
            <a:r>
              <a:rPr lang="en-US" sz="2400" dirty="0" smtClean="0"/>
              <a:t> Selection by board chaired by SAI</a:t>
            </a:r>
          </a:p>
          <a:p>
            <a:pPr>
              <a:buFont typeface="Arial" pitchFamily="34" charset="0"/>
              <a:buChar char="•"/>
            </a:pPr>
            <a:r>
              <a:rPr lang="en-US" sz="2400" dirty="0" smtClean="0"/>
              <a:t> In </a:t>
            </a:r>
            <a:r>
              <a:rPr lang="en-US" sz="2400" dirty="0" smtClean="0">
                <a:solidFill>
                  <a:srgbClr val="FFFF00"/>
                </a:solidFill>
              </a:rPr>
              <a:t>top 10% of JROTC class</a:t>
            </a:r>
          </a:p>
          <a:p>
            <a:pPr>
              <a:buFont typeface="Arial" pitchFamily="34" charset="0"/>
              <a:buChar char="•"/>
            </a:pPr>
            <a:r>
              <a:rPr lang="en-US" sz="2400" dirty="0" smtClean="0"/>
              <a:t> In </a:t>
            </a:r>
            <a:r>
              <a:rPr lang="en-US" sz="2400" dirty="0" smtClean="0">
                <a:solidFill>
                  <a:srgbClr val="FFFF00"/>
                </a:solidFill>
              </a:rPr>
              <a:t>top 50% of academic class</a:t>
            </a:r>
          </a:p>
          <a:p>
            <a:pPr>
              <a:buFont typeface="Arial" pitchFamily="34" charset="0"/>
              <a:buChar char="•"/>
            </a:pPr>
            <a:r>
              <a:rPr lang="en-US" sz="2400" dirty="0" smtClean="0"/>
              <a:t> Nominations are forwarded to brigade NLT 45 days before end of school year.</a:t>
            </a:r>
            <a:endParaRPr lang="en-US" sz="2400" dirty="0"/>
          </a:p>
        </p:txBody>
      </p:sp>
      <p:pic>
        <p:nvPicPr>
          <p:cNvPr id="14" name="Picture 13" descr="Superior Cadet.jpg"/>
          <p:cNvPicPr>
            <a:picLocks noChangeAspect="1"/>
          </p:cNvPicPr>
          <p:nvPr/>
        </p:nvPicPr>
        <p:blipFill>
          <a:blip r:embed="rId4" cstate="print">
            <a:clrChange>
              <a:clrFrom>
                <a:srgbClr val="FFFFFF"/>
              </a:clrFrom>
              <a:clrTo>
                <a:srgbClr val="FFFFFF">
                  <a:alpha val="0"/>
                </a:srgbClr>
              </a:clrTo>
            </a:clrChange>
          </a:blip>
          <a:srcRect l="26874" r="26149" b="-1840"/>
          <a:stretch>
            <a:fillRect/>
          </a:stretch>
        </p:blipFill>
        <p:spPr>
          <a:xfrm>
            <a:off x="4034590" y="838200"/>
            <a:ext cx="1070810" cy="233412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217970"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707206" y="914400"/>
            <a:ext cx="1746888" cy="369332"/>
          </a:xfrm>
          <a:prstGeom prst="rect">
            <a:avLst/>
          </a:prstGeom>
          <a:noFill/>
        </p:spPr>
        <p:txBody>
          <a:bodyPr wrap="none" rtlCol="0">
            <a:spAutoFit/>
          </a:bodyPr>
          <a:lstStyle/>
          <a:p>
            <a:r>
              <a:rPr lang="en-US" b="1" dirty="0" smtClean="0">
                <a:solidFill>
                  <a:srgbClr val="FFFF00"/>
                </a:solidFill>
              </a:rPr>
              <a:t>Athletic Ribbons</a:t>
            </a:r>
            <a:endParaRPr lang="en-US" b="1" dirty="0">
              <a:solidFill>
                <a:srgbClr val="FFFF00"/>
              </a:solidFill>
            </a:endParaRPr>
          </a:p>
        </p:txBody>
      </p:sp>
      <p:grpSp>
        <p:nvGrpSpPr>
          <p:cNvPr id="30" name="Group 29"/>
          <p:cNvGrpSpPr/>
          <p:nvPr/>
        </p:nvGrpSpPr>
        <p:grpSpPr>
          <a:xfrm>
            <a:off x="847854" y="1905000"/>
            <a:ext cx="1385764" cy="844062"/>
            <a:chOff x="778042" y="1905000"/>
            <a:chExt cx="1385764" cy="844062"/>
          </a:xfrm>
        </p:grpSpPr>
        <p:pic>
          <p:nvPicPr>
            <p:cNvPr id="18" name="Picture 17" descr="N-2-1.png"/>
            <p:cNvPicPr>
              <a:picLocks noChangeAspect="1"/>
            </p:cNvPicPr>
            <p:nvPr/>
          </p:nvPicPr>
          <p:blipFill>
            <a:blip r:embed="rId4" cstate="print"/>
            <a:stretch>
              <a:fillRect/>
            </a:stretch>
          </p:blipFill>
          <p:spPr>
            <a:xfrm>
              <a:off x="838200" y="1905000"/>
              <a:ext cx="1257587" cy="342978"/>
            </a:xfrm>
            <a:prstGeom prst="rect">
              <a:avLst/>
            </a:prstGeom>
          </p:spPr>
        </p:pic>
        <p:sp>
          <p:nvSpPr>
            <p:cNvPr id="23" name="TextBox 22"/>
            <p:cNvSpPr txBox="1"/>
            <p:nvPr/>
          </p:nvSpPr>
          <p:spPr>
            <a:xfrm>
              <a:off x="778042" y="2225842"/>
              <a:ext cx="1385764" cy="523220"/>
            </a:xfrm>
            <a:prstGeom prst="rect">
              <a:avLst/>
            </a:prstGeom>
            <a:noFill/>
          </p:spPr>
          <p:txBody>
            <a:bodyPr wrap="none" rtlCol="0">
              <a:spAutoFit/>
            </a:bodyPr>
            <a:lstStyle/>
            <a:p>
              <a:r>
                <a:rPr lang="en-US" sz="1400" b="1" dirty="0" smtClean="0">
                  <a:solidFill>
                    <a:srgbClr val="FFFF00"/>
                  </a:solidFill>
                </a:rPr>
                <a:t>Varsity Athletics</a:t>
              </a:r>
            </a:p>
            <a:p>
              <a:pPr algn="ctr"/>
              <a:r>
                <a:rPr lang="en-US" sz="1400" b="1" dirty="0" smtClean="0"/>
                <a:t>N-2-1</a:t>
              </a:r>
              <a:endParaRPr lang="en-US" sz="1400" b="1" dirty="0"/>
            </a:p>
          </p:txBody>
        </p:sp>
      </p:grpSp>
      <p:pic>
        <p:nvPicPr>
          <p:cNvPr id="19" name="Picture 18" descr="N-2-2.png"/>
          <p:cNvPicPr>
            <a:picLocks noChangeAspect="1"/>
          </p:cNvPicPr>
          <p:nvPr/>
        </p:nvPicPr>
        <p:blipFill>
          <a:blip r:embed="rId5" cstate="print"/>
          <a:stretch>
            <a:fillRect/>
          </a:stretch>
        </p:blipFill>
        <p:spPr>
          <a:xfrm>
            <a:off x="3935058" y="1905000"/>
            <a:ext cx="1257587" cy="342978"/>
          </a:xfrm>
          <a:prstGeom prst="rect">
            <a:avLst/>
          </a:prstGeom>
        </p:spPr>
      </p:pic>
      <p:sp>
        <p:nvSpPr>
          <p:cNvPr id="24" name="TextBox 23"/>
          <p:cNvSpPr txBox="1"/>
          <p:nvPr/>
        </p:nvSpPr>
        <p:spPr>
          <a:xfrm>
            <a:off x="3306551" y="2233136"/>
            <a:ext cx="2514600" cy="523220"/>
          </a:xfrm>
          <a:prstGeom prst="rect">
            <a:avLst/>
          </a:prstGeom>
          <a:noFill/>
        </p:spPr>
        <p:txBody>
          <a:bodyPr wrap="square" rtlCol="0">
            <a:spAutoFit/>
          </a:bodyPr>
          <a:lstStyle/>
          <a:p>
            <a:r>
              <a:rPr lang="en-US" sz="1400" b="1" dirty="0" smtClean="0">
                <a:solidFill>
                  <a:srgbClr val="FFFF00"/>
                </a:solidFill>
              </a:rPr>
              <a:t>JROTC Physical Fitness Award</a:t>
            </a:r>
          </a:p>
          <a:p>
            <a:pPr algn="ctr"/>
            <a:r>
              <a:rPr lang="en-US" sz="1400" b="1" dirty="0" smtClean="0"/>
              <a:t>N-2-2</a:t>
            </a:r>
            <a:endParaRPr lang="en-US" sz="1400" b="1" dirty="0"/>
          </a:p>
        </p:txBody>
      </p:sp>
      <p:grpSp>
        <p:nvGrpSpPr>
          <p:cNvPr id="28" name="Group 27"/>
          <p:cNvGrpSpPr/>
          <p:nvPr/>
        </p:nvGrpSpPr>
        <p:grpSpPr>
          <a:xfrm>
            <a:off x="6966456" y="1905000"/>
            <a:ext cx="1330429" cy="872136"/>
            <a:chOff x="6906469" y="1905000"/>
            <a:chExt cx="1330429" cy="872136"/>
          </a:xfrm>
        </p:grpSpPr>
        <p:pic>
          <p:nvPicPr>
            <p:cNvPr id="20" name="Picture 19" descr="N-2-3.png"/>
            <p:cNvPicPr>
              <a:picLocks noChangeAspect="1"/>
            </p:cNvPicPr>
            <p:nvPr/>
          </p:nvPicPr>
          <p:blipFill>
            <a:blip r:embed="rId6" cstate="print"/>
            <a:stretch>
              <a:fillRect/>
            </a:stretch>
          </p:blipFill>
          <p:spPr>
            <a:xfrm>
              <a:off x="6934200" y="1905000"/>
              <a:ext cx="1257587" cy="342978"/>
            </a:xfrm>
            <a:prstGeom prst="rect">
              <a:avLst/>
            </a:prstGeom>
          </p:spPr>
        </p:pic>
        <p:sp>
          <p:nvSpPr>
            <p:cNvPr id="25" name="TextBox 24"/>
            <p:cNvSpPr txBox="1"/>
            <p:nvPr/>
          </p:nvSpPr>
          <p:spPr>
            <a:xfrm>
              <a:off x="6906469" y="2253916"/>
              <a:ext cx="1330429" cy="523220"/>
            </a:xfrm>
            <a:prstGeom prst="rect">
              <a:avLst/>
            </a:prstGeom>
            <a:noFill/>
          </p:spPr>
          <p:txBody>
            <a:bodyPr wrap="none" rtlCol="0">
              <a:spAutoFit/>
            </a:bodyPr>
            <a:lstStyle/>
            <a:p>
              <a:r>
                <a:rPr lang="en-US" sz="1400" b="1" dirty="0" smtClean="0">
                  <a:solidFill>
                    <a:srgbClr val="FFFF00"/>
                  </a:solidFill>
                </a:rPr>
                <a:t>JROTC Athletics</a:t>
              </a:r>
            </a:p>
            <a:p>
              <a:pPr algn="ctr"/>
              <a:r>
                <a:rPr lang="en-US" sz="1400" b="1" dirty="0" smtClean="0"/>
                <a:t>N-2-3</a:t>
              </a:r>
              <a:endParaRPr lang="en-US" sz="1400" b="1" dirty="0"/>
            </a:p>
          </p:txBody>
        </p:sp>
      </p:grpSp>
      <p:sp>
        <p:nvSpPr>
          <p:cNvPr id="16" name="TextBox 15"/>
          <p:cNvSpPr txBox="1"/>
          <p:nvPr/>
        </p:nvSpPr>
        <p:spPr>
          <a:xfrm>
            <a:off x="0" y="2667000"/>
            <a:ext cx="2743200" cy="646331"/>
          </a:xfrm>
          <a:prstGeom prst="rect">
            <a:avLst/>
          </a:prstGeom>
          <a:noFill/>
        </p:spPr>
        <p:txBody>
          <a:bodyPr wrap="square" rtlCol="0">
            <a:spAutoFit/>
          </a:bodyPr>
          <a:lstStyle/>
          <a:p>
            <a:pPr algn="ctr"/>
            <a:r>
              <a:rPr lang="en-US" dirty="0" smtClean="0"/>
              <a:t>Awarded  annually to cadets in varsity sports</a:t>
            </a:r>
            <a:endParaRPr lang="en-US" dirty="0"/>
          </a:p>
        </p:txBody>
      </p:sp>
      <p:sp>
        <p:nvSpPr>
          <p:cNvPr id="17" name="TextBox 16"/>
          <p:cNvSpPr txBox="1"/>
          <p:nvPr/>
        </p:nvSpPr>
        <p:spPr>
          <a:xfrm>
            <a:off x="2590800" y="2667000"/>
            <a:ext cx="3886200" cy="1200329"/>
          </a:xfrm>
          <a:prstGeom prst="rect">
            <a:avLst/>
          </a:prstGeom>
          <a:noFill/>
        </p:spPr>
        <p:txBody>
          <a:bodyPr wrap="square" rtlCol="0">
            <a:spAutoFit/>
          </a:bodyPr>
          <a:lstStyle/>
          <a:p>
            <a:pPr algn="ctr"/>
            <a:r>
              <a:rPr lang="en-US" dirty="0" smtClean="0"/>
              <a:t>Awarded  annually to cadets who maintain excellent physical fitness and receive an </a:t>
            </a:r>
            <a:r>
              <a:rPr lang="en-US" dirty="0" smtClean="0">
                <a:solidFill>
                  <a:srgbClr val="FFFF00"/>
                </a:solidFill>
              </a:rPr>
              <a:t>85% or better in all 5 Cadet Challenge events</a:t>
            </a:r>
            <a:endParaRPr lang="en-US" dirty="0">
              <a:solidFill>
                <a:srgbClr val="FFFF00"/>
              </a:solidFill>
            </a:endParaRPr>
          </a:p>
        </p:txBody>
      </p:sp>
      <p:sp>
        <p:nvSpPr>
          <p:cNvPr id="21" name="TextBox 20"/>
          <p:cNvSpPr txBox="1"/>
          <p:nvPr/>
        </p:nvSpPr>
        <p:spPr>
          <a:xfrm>
            <a:off x="6248400" y="2581235"/>
            <a:ext cx="2895600" cy="1569660"/>
          </a:xfrm>
          <a:prstGeom prst="rect">
            <a:avLst/>
          </a:prstGeom>
          <a:noFill/>
        </p:spPr>
        <p:txBody>
          <a:bodyPr wrap="square" rtlCol="0">
            <a:spAutoFit/>
          </a:bodyPr>
          <a:lstStyle/>
          <a:p>
            <a:pPr algn="ctr"/>
            <a:r>
              <a:rPr lang="en-US" sz="1600" dirty="0" smtClean="0"/>
              <a:t>Awarded  annually to cadets who maintain  a basic, yet challenging level of physical fitness and receive an </a:t>
            </a:r>
            <a:r>
              <a:rPr lang="en-US" sz="1600" dirty="0" smtClean="0">
                <a:solidFill>
                  <a:srgbClr val="FFFF00"/>
                </a:solidFill>
              </a:rPr>
              <a:t>50% or better in all 5 Cadet Challenge events</a:t>
            </a:r>
            <a:endParaRPr lang="en-US" sz="1600"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367555" y="914400"/>
            <a:ext cx="2372765" cy="369332"/>
          </a:xfrm>
          <a:prstGeom prst="rect">
            <a:avLst/>
          </a:prstGeom>
          <a:noFill/>
        </p:spPr>
        <p:txBody>
          <a:bodyPr wrap="none" rtlCol="0">
            <a:spAutoFit/>
          </a:bodyPr>
          <a:lstStyle/>
          <a:p>
            <a:r>
              <a:rPr lang="en-US" b="1" dirty="0" smtClean="0">
                <a:solidFill>
                  <a:srgbClr val="FFFF00"/>
                </a:solidFill>
              </a:rPr>
              <a:t>Miscellaneous Ribbons</a:t>
            </a:r>
            <a:endParaRPr lang="en-US" b="1" dirty="0">
              <a:solidFill>
                <a:srgbClr val="FFFF00"/>
              </a:solidFill>
            </a:endParaRPr>
          </a:p>
        </p:txBody>
      </p:sp>
      <p:grpSp>
        <p:nvGrpSpPr>
          <p:cNvPr id="24" name="Group 23"/>
          <p:cNvGrpSpPr/>
          <p:nvPr/>
        </p:nvGrpSpPr>
        <p:grpSpPr>
          <a:xfrm>
            <a:off x="552307" y="1607403"/>
            <a:ext cx="1257587" cy="856094"/>
            <a:chOff x="457200" y="1371600"/>
            <a:chExt cx="1257587" cy="856094"/>
          </a:xfrm>
        </p:grpSpPr>
        <p:pic>
          <p:nvPicPr>
            <p:cNvPr id="8" name="Picture 7" descr="N-4-1.png"/>
            <p:cNvPicPr>
              <a:picLocks noChangeAspect="1"/>
            </p:cNvPicPr>
            <p:nvPr/>
          </p:nvPicPr>
          <p:blipFill>
            <a:blip r:embed="rId4" cstate="print"/>
            <a:stretch>
              <a:fillRect/>
            </a:stretch>
          </p:blipFill>
          <p:spPr>
            <a:xfrm>
              <a:off x="457200" y="1371600"/>
              <a:ext cx="1257587" cy="342978"/>
            </a:xfrm>
            <a:prstGeom prst="rect">
              <a:avLst/>
            </a:prstGeom>
          </p:spPr>
        </p:pic>
        <p:sp>
          <p:nvSpPr>
            <p:cNvPr id="17" name="TextBox 16"/>
            <p:cNvSpPr txBox="1"/>
            <p:nvPr/>
          </p:nvSpPr>
          <p:spPr>
            <a:xfrm>
              <a:off x="725591" y="1704474"/>
              <a:ext cx="699743" cy="523220"/>
            </a:xfrm>
            <a:prstGeom prst="rect">
              <a:avLst/>
            </a:prstGeom>
            <a:noFill/>
          </p:spPr>
          <p:txBody>
            <a:bodyPr wrap="none" rtlCol="0">
              <a:spAutoFit/>
            </a:bodyPr>
            <a:lstStyle/>
            <a:p>
              <a:r>
                <a:rPr lang="en-US" sz="1400" b="1" dirty="0" smtClean="0">
                  <a:solidFill>
                    <a:srgbClr val="FFFF00"/>
                  </a:solidFill>
                </a:rPr>
                <a:t>Parade</a:t>
              </a:r>
            </a:p>
            <a:p>
              <a:pPr algn="ctr"/>
              <a:r>
                <a:rPr lang="en-US" sz="1400" b="1" dirty="0" smtClean="0"/>
                <a:t>N-4-1</a:t>
              </a:r>
              <a:endParaRPr lang="en-US" sz="1400" b="1" dirty="0"/>
            </a:p>
          </p:txBody>
        </p:sp>
      </p:grpSp>
      <p:grpSp>
        <p:nvGrpSpPr>
          <p:cNvPr id="25" name="Group 24"/>
          <p:cNvGrpSpPr/>
          <p:nvPr/>
        </p:nvGrpSpPr>
        <p:grpSpPr>
          <a:xfrm>
            <a:off x="3905107" y="1607403"/>
            <a:ext cx="1257587" cy="856094"/>
            <a:chOff x="3828907" y="1371600"/>
            <a:chExt cx="1257587" cy="856094"/>
          </a:xfrm>
        </p:grpSpPr>
        <p:pic>
          <p:nvPicPr>
            <p:cNvPr id="10" name="Picture 9" descr="N-4-2.png"/>
            <p:cNvPicPr>
              <a:picLocks noChangeAspect="1"/>
            </p:cNvPicPr>
            <p:nvPr/>
          </p:nvPicPr>
          <p:blipFill>
            <a:blip r:embed="rId5" cstate="print"/>
            <a:stretch>
              <a:fillRect/>
            </a:stretch>
          </p:blipFill>
          <p:spPr>
            <a:xfrm>
              <a:off x="3828907" y="1371600"/>
              <a:ext cx="1257587" cy="342978"/>
            </a:xfrm>
            <a:prstGeom prst="rect">
              <a:avLst/>
            </a:prstGeom>
          </p:spPr>
        </p:pic>
        <p:sp>
          <p:nvSpPr>
            <p:cNvPr id="18" name="TextBox 17"/>
            <p:cNvSpPr txBox="1"/>
            <p:nvPr/>
          </p:nvSpPr>
          <p:spPr>
            <a:xfrm>
              <a:off x="3962400" y="1704474"/>
              <a:ext cx="941861" cy="523220"/>
            </a:xfrm>
            <a:prstGeom prst="rect">
              <a:avLst/>
            </a:prstGeom>
            <a:noFill/>
          </p:spPr>
          <p:txBody>
            <a:bodyPr wrap="none" rtlCol="0">
              <a:spAutoFit/>
            </a:bodyPr>
            <a:lstStyle/>
            <a:p>
              <a:r>
                <a:rPr lang="en-US" sz="1400" b="1" dirty="0" smtClean="0">
                  <a:solidFill>
                    <a:srgbClr val="FFFF00"/>
                  </a:solidFill>
                </a:rPr>
                <a:t>Recruiting</a:t>
              </a:r>
            </a:p>
            <a:p>
              <a:pPr algn="ctr"/>
              <a:r>
                <a:rPr lang="en-US" sz="1400" b="1" dirty="0" smtClean="0"/>
                <a:t>N-4-2</a:t>
              </a:r>
              <a:endParaRPr lang="en-US" sz="1400" b="1" dirty="0"/>
            </a:p>
          </p:txBody>
        </p:sp>
      </p:grpSp>
      <p:pic>
        <p:nvPicPr>
          <p:cNvPr id="12" name="Picture 11" descr="N-4-3.png"/>
          <p:cNvPicPr>
            <a:picLocks noChangeAspect="1"/>
          </p:cNvPicPr>
          <p:nvPr/>
        </p:nvPicPr>
        <p:blipFill>
          <a:blip r:embed="rId6" cstate="print"/>
          <a:stretch>
            <a:fillRect/>
          </a:stretch>
        </p:blipFill>
        <p:spPr>
          <a:xfrm>
            <a:off x="7203137" y="1607403"/>
            <a:ext cx="1257587" cy="342978"/>
          </a:xfrm>
          <a:prstGeom prst="rect">
            <a:avLst/>
          </a:prstGeom>
        </p:spPr>
      </p:pic>
      <p:sp>
        <p:nvSpPr>
          <p:cNvPr id="19" name="TextBox 18"/>
          <p:cNvSpPr txBox="1"/>
          <p:nvPr/>
        </p:nvSpPr>
        <p:spPr>
          <a:xfrm>
            <a:off x="6705600" y="1912203"/>
            <a:ext cx="2238433" cy="523220"/>
          </a:xfrm>
          <a:prstGeom prst="rect">
            <a:avLst/>
          </a:prstGeom>
          <a:noFill/>
        </p:spPr>
        <p:txBody>
          <a:bodyPr wrap="none" rtlCol="0">
            <a:spAutoFit/>
          </a:bodyPr>
          <a:lstStyle/>
          <a:p>
            <a:r>
              <a:rPr lang="en-US" sz="1400" b="1" dirty="0" smtClean="0">
                <a:solidFill>
                  <a:srgbClr val="FFFF00"/>
                </a:solidFill>
              </a:rPr>
              <a:t>School Support (SAI option)</a:t>
            </a:r>
          </a:p>
          <a:p>
            <a:pPr algn="ctr"/>
            <a:r>
              <a:rPr lang="en-US" sz="1400" b="1" dirty="0" smtClean="0"/>
              <a:t>N-4-3</a:t>
            </a:r>
            <a:endParaRPr lang="en-US" sz="1400" b="1" dirty="0"/>
          </a:p>
        </p:txBody>
      </p:sp>
      <p:pic>
        <p:nvPicPr>
          <p:cNvPr id="13" name="Picture 12" descr="N-4-4.png"/>
          <p:cNvPicPr>
            <a:picLocks noChangeAspect="1"/>
          </p:cNvPicPr>
          <p:nvPr/>
        </p:nvPicPr>
        <p:blipFill>
          <a:blip r:embed="rId7" cstate="print"/>
          <a:stretch>
            <a:fillRect/>
          </a:stretch>
        </p:blipFill>
        <p:spPr>
          <a:xfrm>
            <a:off x="563308" y="4133671"/>
            <a:ext cx="1257587" cy="342978"/>
          </a:xfrm>
          <a:prstGeom prst="rect">
            <a:avLst/>
          </a:prstGeom>
        </p:spPr>
      </p:pic>
      <p:sp>
        <p:nvSpPr>
          <p:cNvPr id="20" name="TextBox 19"/>
          <p:cNvSpPr txBox="1"/>
          <p:nvPr/>
        </p:nvSpPr>
        <p:spPr>
          <a:xfrm>
            <a:off x="0" y="4438471"/>
            <a:ext cx="2611933" cy="523220"/>
          </a:xfrm>
          <a:prstGeom prst="rect">
            <a:avLst/>
          </a:prstGeom>
          <a:noFill/>
        </p:spPr>
        <p:txBody>
          <a:bodyPr wrap="none" rtlCol="0">
            <a:spAutoFit/>
          </a:bodyPr>
          <a:lstStyle/>
          <a:p>
            <a:r>
              <a:rPr lang="en-US" sz="1400" b="1" dirty="0" smtClean="0">
                <a:solidFill>
                  <a:srgbClr val="FFFF00"/>
                </a:solidFill>
              </a:rPr>
              <a:t>Community Support (SAI option)</a:t>
            </a:r>
          </a:p>
          <a:p>
            <a:pPr algn="ctr"/>
            <a:r>
              <a:rPr lang="en-US" sz="1400" b="1" dirty="0" smtClean="0"/>
              <a:t>N-4-4</a:t>
            </a:r>
            <a:endParaRPr lang="en-US" sz="1400" b="1" dirty="0"/>
          </a:p>
        </p:txBody>
      </p:sp>
      <p:grpSp>
        <p:nvGrpSpPr>
          <p:cNvPr id="28" name="Group 27"/>
          <p:cNvGrpSpPr/>
          <p:nvPr/>
        </p:nvGrpSpPr>
        <p:grpSpPr>
          <a:xfrm>
            <a:off x="3844417" y="4136648"/>
            <a:ext cx="1399742" cy="828020"/>
            <a:chOff x="3825183" y="3048000"/>
            <a:chExt cx="1399742" cy="828020"/>
          </a:xfrm>
        </p:grpSpPr>
        <p:pic>
          <p:nvPicPr>
            <p:cNvPr id="15" name="Picture 14" descr="N-4-6.png"/>
            <p:cNvPicPr>
              <a:picLocks noChangeAspect="1"/>
            </p:cNvPicPr>
            <p:nvPr/>
          </p:nvPicPr>
          <p:blipFill>
            <a:blip r:embed="rId8" cstate="print"/>
            <a:stretch>
              <a:fillRect/>
            </a:stretch>
          </p:blipFill>
          <p:spPr>
            <a:xfrm>
              <a:off x="3886200" y="3048000"/>
              <a:ext cx="1257587" cy="342978"/>
            </a:xfrm>
            <a:prstGeom prst="rect">
              <a:avLst/>
            </a:prstGeom>
          </p:spPr>
        </p:pic>
        <p:sp>
          <p:nvSpPr>
            <p:cNvPr id="22" name="TextBox 21"/>
            <p:cNvSpPr txBox="1"/>
            <p:nvPr/>
          </p:nvSpPr>
          <p:spPr>
            <a:xfrm>
              <a:off x="3825183" y="3352800"/>
              <a:ext cx="1399742" cy="523220"/>
            </a:xfrm>
            <a:prstGeom prst="rect">
              <a:avLst/>
            </a:prstGeom>
            <a:noFill/>
          </p:spPr>
          <p:txBody>
            <a:bodyPr wrap="none" rtlCol="0">
              <a:spAutoFit/>
            </a:bodyPr>
            <a:lstStyle/>
            <a:p>
              <a:r>
                <a:rPr lang="en-US" sz="1400" b="1" dirty="0" smtClean="0">
                  <a:solidFill>
                    <a:srgbClr val="FFFF00"/>
                  </a:solidFill>
                </a:rPr>
                <a:t>Service Learning</a:t>
              </a:r>
            </a:p>
            <a:p>
              <a:pPr algn="ctr"/>
              <a:r>
                <a:rPr lang="en-US" sz="1400" b="1" dirty="0" smtClean="0"/>
                <a:t>N-4-6</a:t>
              </a:r>
              <a:endParaRPr lang="en-US" sz="1400" b="1" dirty="0"/>
            </a:p>
          </p:txBody>
        </p:sp>
      </p:grpSp>
      <p:pic>
        <p:nvPicPr>
          <p:cNvPr id="16" name="Picture 15" descr="N-4-7.png"/>
          <p:cNvPicPr>
            <a:picLocks noChangeAspect="1"/>
          </p:cNvPicPr>
          <p:nvPr/>
        </p:nvPicPr>
        <p:blipFill>
          <a:blip r:embed="rId9" cstate="print"/>
          <a:stretch>
            <a:fillRect/>
          </a:stretch>
        </p:blipFill>
        <p:spPr>
          <a:xfrm>
            <a:off x="7235329" y="4136648"/>
            <a:ext cx="1257587" cy="342978"/>
          </a:xfrm>
          <a:prstGeom prst="rect">
            <a:avLst/>
          </a:prstGeom>
        </p:spPr>
      </p:pic>
      <p:sp>
        <p:nvSpPr>
          <p:cNvPr id="23" name="TextBox 22"/>
          <p:cNvSpPr txBox="1"/>
          <p:nvPr/>
        </p:nvSpPr>
        <p:spPr>
          <a:xfrm>
            <a:off x="6705600" y="4441448"/>
            <a:ext cx="2263422" cy="523220"/>
          </a:xfrm>
          <a:prstGeom prst="rect">
            <a:avLst/>
          </a:prstGeom>
          <a:noFill/>
        </p:spPr>
        <p:txBody>
          <a:bodyPr wrap="square" rtlCol="0">
            <a:spAutoFit/>
          </a:bodyPr>
          <a:lstStyle/>
          <a:p>
            <a:r>
              <a:rPr lang="en-US" sz="1400" b="1" dirty="0" smtClean="0">
                <a:solidFill>
                  <a:srgbClr val="FFFF00"/>
                </a:solidFill>
              </a:rPr>
              <a:t>Excellent Staff Performance</a:t>
            </a:r>
          </a:p>
          <a:p>
            <a:pPr algn="ctr"/>
            <a:r>
              <a:rPr lang="en-US" sz="1400" b="1" dirty="0" smtClean="0"/>
              <a:t>N-4-7</a:t>
            </a:r>
            <a:endParaRPr lang="en-US" sz="1400" b="1" dirty="0"/>
          </a:p>
        </p:txBody>
      </p:sp>
      <p:sp>
        <p:nvSpPr>
          <p:cNvPr id="31" name="TextBox 30"/>
          <p:cNvSpPr txBox="1"/>
          <p:nvPr/>
        </p:nvSpPr>
        <p:spPr>
          <a:xfrm>
            <a:off x="-152400" y="2369403"/>
            <a:ext cx="3048000" cy="923330"/>
          </a:xfrm>
          <a:prstGeom prst="rect">
            <a:avLst/>
          </a:prstGeom>
          <a:noFill/>
        </p:spPr>
        <p:txBody>
          <a:bodyPr wrap="square" rtlCol="0">
            <a:spAutoFit/>
          </a:bodyPr>
          <a:lstStyle/>
          <a:p>
            <a:pPr algn="ctr"/>
            <a:r>
              <a:rPr lang="en-US" dirty="0" smtClean="0"/>
              <a:t>Awarded to cadets who have participated in local community parades</a:t>
            </a:r>
            <a:endParaRPr lang="en-US" dirty="0"/>
          </a:p>
        </p:txBody>
      </p:sp>
      <p:sp>
        <p:nvSpPr>
          <p:cNvPr id="32" name="TextBox 31"/>
          <p:cNvSpPr txBox="1"/>
          <p:nvPr/>
        </p:nvSpPr>
        <p:spPr>
          <a:xfrm>
            <a:off x="2895600" y="2369403"/>
            <a:ext cx="3276600" cy="923330"/>
          </a:xfrm>
          <a:prstGeom prst="rect">
            <a:avLst/>
          </a:prstGeom>
          <a:noFill/>
        </p:spPr>
        <p:txBody>
          <a:bodyPr wrap="square" rtlCol="0">
            <a:spAutoFit/>
          </a:bodyPr>
          <a:lstStyle/>
          <a:p>
            <a:pPr algn="ctr"/>
            <a:r>
              <a:rPr lang="en-US" dirty="0" smtClean="0"/>
              <a:t>Awarded to cadets who recruit students into the JROTC program each semester</a:t>
            </a:r>
            <a:endParaRPr lang="en-US" dirty="0"/>
          </a:p>
        </p:txBody>
      </p:sp>
      <p:sp>
        <p:nvSpPr>
          <p:cNvPr id="33" name="TextBox 32"/>
          <p:cNvSpPr txBox="1"/>
          <p:nvPr/>
        </p:nvSpPr>
        <p:spPr>
          <a:xfrm>
            <a:off x="6172200" y="2369403"/>
            <a:ext cx="3276600" cy="1200329"/>
          </a:xfrm>
          <a:prstGeom prst="rect">
            <a:avLst/>
          </a:prstGeom>
          <a:noFill/>
        </p:spPr>
        <p:txBody>
          <a:bodyPr wrap="square" rtlCol="0">
            <a:spAutoFit/>
          </a:bodyPr>
          <a:lstStyle/>
          <a:p>
            <a:pPr algn="ctr"/>
            <a:r>
              <a:rPr lang="en-US" dirty="0" smtClean="0"/>
              <a:t>Awarded to cadets for exceptionally meritorious performance of duty in </a:t>
            </a:r>
          </a:p>
          <a:p>
            <a:pPr algn="ctr"/>
            <a:r>
              <a:rPr lang="en-US" dirty="0" smtClean="0"/>
              <a:t>school support</a:t>
            </a:r>
            <a:endParaRPr lang="en-US" dirty="0"/>
          </a:p>
        </p:txBody>
      </p:sp>
      <p:sp>
        <p:nvSpPr>
          <p:cNvPr id="34" name="TextBox 33"/>
          <p:cNvSpPr txBox="1"/>
          <p:nvPr/>
        </p:nvSpPr>
        <p:spPr>
          <a:xfrm>
            <a:off x="-381000" y="4895671"/>
            <a:ext cx="3200400" cy="1200329"/>
          </a:xfrm>
          <a:prstGeom prst="rect">
            <a:avLst/>
          </a:prstGeom>
          <a:noFill/>
        </p:spPr>
        <p:txBody>
          <a:bodyPr wrap="square" rtlCol="0">
            <a:spAutoFit/>
          </a:bodyPr>
          <a:lstStyle/>
          <a:p>
            <a:pPr algn="ctr"/>
            <a:r>
              <a:rPr lang="en-US" dirty="0" smtClean="0"/>
              <a:t>Awarded to cadets for exceptionally meritorious performance of duty in community service</a:t>
            </a:r>
            <a:endParaRPr lang="en-US" dirty="0"/>
          </a:p>
        </p:txBody>
      </p:sp>
      <p:sp>
        <p:nvSpPr>
          <p:cNvPr id="35" name="TextBox 34"/>
          <p:cNvSpPr txBox="1"/>
          <p:nvPr/>
        </p:nvSpPr>
        <p:spPr>
          <a:xfrm>
            <a:off x="2895600" y="4918249"/>
            <a:ext cx="3352800" cy="923330"/>
          </a:xfrm>
          <a:prstGeom prst="rect">
            <a:avLst/>
          </a:prstGeom>
          <a:noFill/>
        </p:spPr>
        <p:txBody>
          <a:bodyPr wrap="square" rtlCol="0">
            <a:spAutoFit/>
          </a:bodyPr>
          <a:lstStyle/>
          <a:p>
            <a:pPr algn="ctr"/>
            <a:r>
              <a:rPr lang="en-US" dirty="0" smtClean="0"/>
              <a:t>Awarded  annually to cadets who participate in service learning projects</a:t>
            </a:r>
            <a:endParaRPr lang="en-US" dirty="0"/>
          </a:p>
        </p:txBody>
      </p:sp>
      <p:sp>
        <p:nvSpPr>
          <p:cNvPr id="36" name="TextBox 35"/>
          <p:cNvSpPr txBox="1"/>
          <p:nvPr/>
        </p:nvSpPr>
        <p:spPr>
          <a:xfrm>
            <a:off x="6324600" y="4921871"/>
            <a:ext cx="3048000" cy="923330"/>
          </a:xfrm>
          <a:prstGeom prst="rect">
            <a:avLst/>
          </a:prstGeom>
          <a:noFill/>
        </p:spPr>
        <p:txBody>
          <a:bodyPr wrap="square" rtlCol="0">
            <a:spAutoFit/>
          </a:bodyPr>
          <a:lstStyle/>
          <a:p>
            <a:pPr algn="ctr"/>
            <a:r>
              <a:rPr lang="en-US" dirty="0" smtClean="0"/>
              <a:t>Awarded annually to cadet staff officers for excellent performance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ounded Rectangle 7"/>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8" name="TextBox 7"/>
          <p:cNvSpPr txBox="1"/>
          <p:nvPr/>
        </p:nvSpPr>
        <p:spPr>
          <a:xfrm>
            <a:off x="3276600" y="3140242"/>
            <a:ext cx="2626425" cy="707886"/>
          </a:xfrm>
          <a:prstGeom prst="rect">
            <a:avLst/>
          </a:prstGeom>
        </p:spPr>
        <p:txBody>
          <a:bodyPr wrap="none" rtlCol="0">
            <a:spAutoFit/>
          </a:bodyPr>
          <a:lstStyle/>
          <a:p>
            <a:r>
              <a:rPr lang="en-US" sz="2000" b="1" dirty="0" smtClean="0">
                <a:solidFill>
                  <a:srgbClr val="FFFF00"/>
                </a:solidFill>
              </a:rPr>
              <a:t>Legion of Valor Bronze </a:t>
            </a:r>
          </a:p>
          <a:p>
            <a:r>
              <a:rPr lang="en-US" sz="2000" b="1" dirty="0" smtClean="0">
                <a:solidFill>
                  <a:srgbClr val="FFFF00"/>
                </a:solidFill>
              </a:rPr>
              <a:t>Cross for Achievement</a:t>
            </a:r>
            <a:endParaRPr lang="en-US" sz="2000" b="1" dirty="0">
              <a:solidFill>
                <a:srgbClr val="FFFF00"/>
              </a:solidFill>
            </a:endParaRPr>
          </a:p>
        </p:txBody>
      </p:sp>
      <p:pic>
        <p:nvPicPr>
          <p:cNvPr id="10" name="Picture 9" descr="Legion of Valor.jpg"/>
          <p:cNvPicPr>
            <a:picLocks noChangeAspect="1"/>
          </p:cNvPicPr>
          <p:nvPr/>
        </p:nvPicPr>
        <p:blipFill>
          <a:blip r:embed="rId4" cstate="print"/>
          <a:stretch>
            <a:fillRect/>
          </a:stretch>
        </p:blipFill>
        <p:spPr>
          <a:xfrm>
            <a:off x="4058259" y="898358"/>
            <a:ext cx="1034286" cy="2209800"/>
          </a:xfrm>
          <a:prstGeom prst="rect">
            <a:avLst/>
          </a:prstGeom>
        </p:spPr>
      </p:pic>
      <p:sp>
        <p:nvSpPr>
          <p:cNvPr id="12" name="TextBox 11"/>
          <p:cNvSpPr txBox="1"/>
          <p:nvPr/>
        </p:nvSpPr>
        <p:spPr>
          <a:xfrm>
            <a:off x="0" y="4038600"/>
            <a:ext cx="5715000" cy="2677656"/>
          </a:xfrm>
          <a:prstGeom prst="rect">
            <a:avLst/>
          </a:prstGeom>
          <a:noFill/>
        </p:spPr>
        <p:txBody>
          <a:bodyPr wrap="square" rtlCol="0">
            <a:spAutoFit/>
          </a:bodyPr>
          <a:lstStyle/>
          <a:p>
            <a:pPr>
              <a:buFont typeface="Arial" pitchFamily="34" charset="0"/>
              <a:buChar char="•"/>
            </a:pPr>
            <a:r>
              <a:rPr lang="en-US" sz="2400" dirty="0" smtClean="0"/>
              <a:t> Awarded to </a:t>
            </a:r>
            <a:r>
              <a:rPr lang="en-US" sz="2400" dirty="0" smtClean="0">
                <a:solidFill>
                  <a:srgbClr val="FFFF00"/>
                </a:solidFill>
              </a:rPr>
              <a:t>1 outstanding  junior </a:t>
            </a:r>
            <a:r>
              <a:rPr lang="en-US" sz="2400" dirty="0" smtClean="0"/>
              <a:t>cadet </a:t>
            </a:r>
          </a:p>
          <a:p>
            <a:pPr>
              <a:buFont typeface="Arial" pitchFamily="34" charset="0"/>
              <a:buChar char="•"/>
            </a:pPr>
            <a:r>
              <a:rPr lang="en-US" sz="2400" dirty="0" smtClean="0"/>
              <a:t> 1 year observation by board members.</a:t>
            </a:r>
          </a:p>
          <a:p>
            <a:pPr>
              <a:buFont typeface="Arial" pitchFamily="34" charset="0"/>
              <a:buChar char="•"/>
            </a:pPr>
            <a:r>
              <a:rPr lang="en-US" sz="2400" dirty="0" smtClean="0"/>
              <a:t> Selection by board chaired by SAI</a:t>
            </a:r>
          </a:p>
          <a:p>
            <a:pPr>
              <a:buFont typeface="Arial" pitchFamily="34" charset="0"/>
              <a:buChar char="•"/>
            </a:pPr>
            <a:r>
              <a:rPr lang="en-US" sz="2400" dirty="0" smtClean="0"/>
              <a:t> In </a:t>
            </a:r>
            <a:r>
              <a:rPr lang="en-US" sz="2400" dirty="0" smtClean="0">
                <a:solidFill>
                  <a:srgbClr val="FFFF00"/>
                </a:solidFill>
              </a:rPr>
              <a:t>top 10% of JROTC class</a:t>
            </a:r>
          </a:p>
          <a:p>
            <a:pPr>
              <a:buFont typeface="Arial" pitchFamily="34" charset="0"/>
              <a:buChar char="•"/>
            </a:pPr>
            <a:r>
              <a:rPr lang="en-US" sz="2400" dirty="0" smtClean="0"/>
              <a:t> In </a:t>
            </a:r>
            <a:r>
              <a:rPr lang="en-US" sz="2400" dirty="0" smtClean="0">
                <a:solidFill>
                  <a:srgbClr val="FFFF00"/>
                </a:solidFill>
              </a:rPr>
              <a:t>top 50% of academic class</a:t>
            </a:r>
          </a:p>
          <a:p>
            <a:pPr>
              <a:buFont typeface="Arial" pitchFamily="34" charset="0"/>
              <a:buChar char="•"/>
            </a:pPr>
            <a:r>
              <a:rPr lang="en-US" sz="2400" dirty="0" smtClean="0"/>
              <a:t> Nominations are forwarded to brigade NLT 45 days before end of school year.</a:t>
            </a:r>
            <a:endParaRPr lang="en-US" sz="2400" dirty="0"/>
          </a:p>
        </p:txBody>
      </p:sp>
      <p:sp>
        <p:nvSpPr>
          <p:cNvPr id="13" name="TextBox 12"/>
          <p:cNvSpPr txBox="1"/>
          <p:nvPr/>
        </p:nvSpPr>
        <p:spPr>
          <a:xfrm>
            <a:off x="5791200" y="1143000"/>
            <a:ext cx="3352800" cy="5262979"/>
          </a:xfrm>
          <a:prstGeom prst="rect">
            <a:avLst/>
          </a:prstGeom>
          <a:noFill/>
        </p:spPr>
        <p:txBody>
          <a:bodyPr wrap="square" rtlCol="0">
            <a:spAutoFit/>
          </a:bodyPr>
          <a:lstStyle/>
          <a:p>
            <a:pPr>
              <a:buFont typeface="Arial" pitchFamily="34" charset="0"/>
              <a:buChar char="•"/>
            </a:pPr>
            <a:r>
              <a:rPr lang="en-US" sz="1600" dirty="0" smtClean="0"/>
              <a:t> </a:t>
            </a:r>
            <a:r>
              <a:rPr lang="en-US" sz="1600" b="1" dirty="0" smtClean="0">
                <a:solidFill>
                  <a:srgbClr val="FFFF00"/>
                </a:solidFill>
              </a:rPr>
              <a:t>50 Points: </a:t>
            </a:r>
            <a:r>
              <a:rPr lang="en-US" sz="1600" dirty="0" smtClean="0"/>
              <a:t>Military scholarship and grades (grades earned in JROTC or NDCC course) </a:t>
            </a:r>
            <a:endParaRPr lang="en-US" sz="1600" b="1" dirty="0" smtClean="0">
              <a:solidFill>
                <a:srgbClr val="FFFF00"/>
              </a:solidFill>
            </a:endParaRPr>
          </a:p>
          <a:p>
            <a:pPr>
              <a:buFont typeface="Arial" pitchFamily="34" charset="0"/>
              <a:buChar char="•"/>
            </a:pPr>
            <a:r>
              <a:rPr lang="en-US" sz="1600" dirty="0" smtClean="0"/>
              <a:t> </a:t>
            </a:r>
            <a:r>
              <a:rPr lang="en-US" sz="1600" b="1" dirty="0" smtClean="0">
                <a:solidFill>
                  <a:srgbClr val="FFFF00"/>
                </a:solidFill>
              </a:rPr>
              <a:t>50 Points: </a:t>
            </a:r>
            <a:r>
              <a:rPr lang="en-US" sz="1600" dirty="0" smtClean="0"/>
              <a:t>Academic scholarship and grades (grades earned in all courses other than JROTC or NDCC)</a:t>
            </a:r>
          </a:p>
          <a:p>
            <a:pPr>
              <a:buFont typeface="Arial" pitchFamily="34" charset="0"/>
              <a:buChar char="•"/>
            </a:pPr>
            <a:r>
              <a:rPr lang="en-US" sz="1600" dirty="0" smtClean="0"/>
              <a:t> </a:t>
            </a:r>
            <a:r>
              <a:rPr lang="en-US" sz="1600" b="1" dirty="0" smtClean="0">
                <a:solidFill>
                  <a:srgbClr val="FFFF00"/>
                </a:solidFill>
              </a:rPr>
              <a:t>50 Points: </a:t>
            </a:r>
            <a:r>
              <a:rPr lang="en-US" sz="1600" dirty="0" smtClean="0"/>
              <a:t>Military leadership</a:t>
            </a:r>
          </a:p>
          <a:p>
            <a:pPr>
              <a:buFont typeface="Arial" pitchFamily="34" charset="0"/>
              <a:buChar char="•"/>
            </a:pPr>
            <a:r>
              <a:rPr lang="en-US" sz="1600" dirty="0" smtClean="0"/>
              <a:t> </a:t>
            </a:r>
            <a:r>
              <a:rPr lang="en-US" sz="1600" b="1" dirty="0" smtClean="0">
                <a:solidFill>
                  <a:srgbClr val="FFFF00"/>
                </a:solidFill>
              </a:rPr>
              <a:t>50 Points: </a:t>
            </a:r>
            <a:r>
              <a:rPr lang="en-US" sz="1600" dirty="0" smtClean="0"/>
              <a:t>Academic Leadership (separate from academic grades attained in JROTC, NDCC, and regular courses. Includes all demonstrated qualities of leadership in student organizations, constructive activities, participation in sports, etc.)</a:t>
            </a:r>
          </a:p>
          <a:p>
            <a:pPr>
              <a:buFont typeface="Arial" pitchFamily="34" charset="0"/>
              <a:buChar char="•"/>
            </a:pPr>
            <a:r>
              <a:rPr lang="en-US" sz="1600" dirty="0" smtClean="0"/>
              <a:t> </a:t>
            </a:r>
            <a:r>
              <a:rPr lang="en-US" sz="1600" b="1" dirty="0" smtClean="0">
                <a:solidFill>
                  <a:srgbClr val="FFFF00"/>
                </a:solidFill>
              </a:rPr>
              <a:t>100 Points: </a:t>
            </a:r>
            <a:r>
              <a:rPr lang="en-US" sz="1600" dirty="0" smtClean="0"/>
              <a:t>Demonstrated qualities of discipline, courtesy, and character, and consistently demonstrated potential qualities as an officer (to be an overall estimate for all pertinent elements of the Cadet’s performance)</a:t>
            </a:r>
          </a:p>
          <a:p>
            <a:pPr>
              <a:buFont typeface="Arial" pitchFamily="34" charset="0"/>
              <a:buChar char="•"/>
            </a:pPr>
            <a:r>
              <a:rPr lang="en-US" sz="1600" dirty="0" smtClean="0"/>
              <a:t> Total possible points: </a:t>
            </a:r>
            <a:r>
              <a:rPr lang="en-US" sz="1600" b="1" dirty="0" smtClean="0">
                <a:solidFill>
                  <a:srgbClr val="FFFF00"/>
                </a:solidFill>
              </a:rPr>
              <a:t>300</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437174" y="3144254"/>
            <a:ext cx="2262863" cy="1015663"/>
          </a:xfrm>
          <a:prstGeom prst="rect">
            <a:avLst/>
          </a:prstGeom>
          <a:noFill/>
        </p:spPr>
        <p:txBody>
          <a:bodyPr wrap="none" rtlCol="0">
            <a:spAutoFit/>
          </a:bodyPr>
          <a:lstStyle/>
          <a:p>
            <a:pPr algn="ctr"/>
            <a:r>
              <a:rPr lang="en-US" sz="2000" b="1" dirty="0" smtClean="0">
                <a:solidFill>
                  <a:srgbClr val="FFFF00"/>
                </a:solidFill>
              </a:rPr>
              <a:t>Army JROTC </a:t>
            </a:r>
          </a:p>
          <a:p>
            <a:pPr algn="ctr"/>
            <a:r>
              <a:rPr lang="en-US" sz="2000" b="1" dirty="0" smtClean="0">
                <a:solidFill>
                  <a:srgbClr val="FFFF00"/>
                </a:solidFill>
              </a:rPr>
              <a:t>George C. Marshall </a:t>
            </a:r>
          </a:p>
          <a:p>
            <a:pPr algn="ctr"/>
            <a:r>
              <a:rPr lang="en-US" sz="2000" b="1" dirty="0" smtClean="0">
                <a:solidFill>
                  <a:srgbClr val="FFFF00"/>
                </a:solidFill>
              </a:rPr>
              <a:t>Award</a:t>
            </a:r>
            <a:endParaRPr lang="en-US" sz="2000" b="1" dirty="0">
              <a:solidFill>
                <a:srgbClr val="FFFF00"/>
              </a:solidFill>
            </a:endParaRPr>
          </a:p>
        </p:txBody>
      </p:sp>
      <p:pic>
        <p:nvPicPr>
          <p:cNvPr id="10" name="Picture 9" descr="marshall.jpg"/>
          <p:cNvPicPr>
            <a:picLocks noChangeAspect="1"/>
          </p:cNvPicPr>
          <p:nvPr/>
        </p:nvPicPr>
        <p:blipFill>
          <a:blip r:embed="rId4" cstate="print"/>
          <a:stretch>
            <a:fillRect/>
          </a:stretch>
        </p:blipFill>
        <p:spPr>
          <a:xfrm>
            <a:off x="3581400" y="926432"/>
            <a:ext cx="1905000" cy="2225553"/>
          </a:xfrm>
          <a:prstGeom prst="rect">
            <a:avLst/>
          </a:prstGeom>
        </p:spPr>
      </p:pic>
      <p:sp>
        <p:nvSpPr>
          <p:cNvPr id="12" name="TextBox 11"/>
          <p:cNvSpPr txBox="1"/>
          <p:nvPr/>
        </p:nvSpPr>
        <p:spPr>
          <a:xfrm>
            <a:off x="0" y="4191000"/>
            <a:ext cx="9144000" cy="1938992"/>
          </a:xfrm>
          <a:prstGeom prst="rect">
            <a:avLst/>
          </a:prstGeom>
          <a:noFill/>
        </p:spPr>
        <p:txBody>
          <a:bodyPr wrap="square" rtlCol="0">
            <a:spAutoFit/>
          </a:bodyPr>
          <a:lstStyle/>
          <a:p>
            <a:pPr>
              <a:buFont typeface="Arial" pitchFamily="34" charset="0"/>
              <a:buChar char="•"/>
            </a:pPr>
            <a:r>
              <a:rPr lang="en-US" sz="2400" dirty="0" smtClean="0"/>
              <a:t> Presented to cadets selected to attend the national level of the Army’s JROTC Leadership Symposium and Academic Bowl (JLAB) event.</a:t>
            </a:r>
          </a:p>
          <a:p>
            <a:pPr>
              <a:buFont typeface="Arial" pitchFamily="34" charset="0"/>
              <a:buChar char="•"/>
            </a:pPr>
            <a:r>
              <a:rPr lang="en-US" sz="2400" dirty="0" smtClean="0"/>
              <a:t> Compete as a member of the team for Level I and Level II</a:t>
            </a:r>
          </a:p>
          <a:p>
            <a:pPr>
              <a:buFont typeface="Arial" pitchFamily="34" charset="0"/>
              <a:buChar char="•"/>
            </a:pPr>
            <a:r>
              <a:rPr lang="en-US" sz="2400" dirty="0" smtClean="0"/>
              <a:t> Be in </a:t>
            </a:r>
            <a:r>
              <a:rPr lang="en-US" sz="2400" dirty="0" smtClean="0">
                <a:solidFill>
                  <a:srgbClr val="FFFF00"/>
                </a:solidFill>
              </a:rPr>
              <a:t>good academic and program standing </a:t>
            </a:r>
            <a:r>
              <a:rPr lang="en-US" sz="2400" dirty="0" smtClean="0"/>
              <a:t>at the time of the JLAB national level event.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7" name="TextBox 6"/>
          <p:cNvSpPr txBox="1"/>
          <p:nvPr/>
        </p:nvSpPr>
        <p:spPr>
          <a:xfrm>
            <a:off x="3214175" y="3143344"/>
            <a:ext cx="2680606" cy="1015663"/>
          </a:xfrm>
          <a:prstGeom prst="rect">
            <a:avLst/>
          </a:prstGeom>
          <a:noFill/>
        </p:spPr>
        <p:txBody>
          <a:bodyPr wrap="none" rtlCol="0">
            <a:spAutoFit/>
          </a:bodyPr>
          <a:lstStyle/>
          <a:p>
            <a:pPr algn="ctr"/>
            <a:r>
              <a:rPr lang="en-US" sz="2000" b="1" dirty="0" smtClean="0">
                <a:solidFill>
                  <a:srgbClr val="FFFF00"/>
                </a:solidFill>
              </a:rPr>
              <a:t>Army JROTC </a:t>
            </a:r>
          </a:p>
          <a:p>
            <a:pPr algn="ctr"/>
            <a:r>
              <a:rPr lang="en-US" sz="2000" b="1" dirty="0" smtClean="0">
                <a:solidFill>
                  <a:srgbClr val="FFFF00"/>
                </a:solidFill>
              </a:rPr>
              <a:t>Mac Arthur Leadership </a:t>
            </a:r>
          </a:p>
          <a:p>
            <a:pPr algn="ctr"/>
            <a:r>
              <a:rPr lang="en-US" sz="2000" b="1" dirty="0" smtClean="0">
                <a:solidFill>
                  <a:srgbClr val="FFFF00"/>
                </a:solidFill>
              </a:rPr>
              <a:t>Award</a:t>
            </a:r>
            <a:endParaRPr lang="en-US" sz="2000" b="1" dirty="0">
              <a:solidFill>
                <a:srgbClr val="FFFF00"/>
              </a:solidFill>
            </a:endParaRPr>
          </a:p>
        </p:txBody>
      </p:sp>
      <p:pic>
        <p:nvPicPr>
          <p:cNvPr id="10" name="Picture 9" descr="MacArthur.jpg"/>
          <p:cNvPicPr>
            <a:picLocks noChangeAspect="1"/>
          </p:cNvPicPr>
          <p:nvPr/>
        </p:nvPicPr>
        <p:blipFill>
          <a:blip r:embed="rId4" cstate="print"/>
          <a:srcRect l="22715" t="6896" r="11228"/>
          <a:stretch>
            <a:fillRect/>
          </a:stretch>
        </p:blipFill>
        <p:spPr>
          <a:xfrm>
            <a:off x="3693696" y="994612"/>
            <a:ext cx="1828800" cy="2057400"/>
          </a:xfrm>
          <a:prstGeom prst="rect">
            <a:avLst/>
          </a:prstGeom>
        </p:spPr>
      </p:pic>
      <p:sp>
        <p:nvSpPr>
          <p:cNvPr id="8" name="TextBox 7"/>
          <p:cNvSpPr txBox="1"/>
          <p:nvPr/>
        </p:nvSpPr>
        <p:spPr>
          <a:xfrm>
            <a:off x="0" y="4189274"/>
            <a:ext cx="9144000" cy="1938992"/>
          </a:xfrm>
          <a:prstGeom prst="rect">
            <a:avLst/>
          </a:prstGeom>
          <a:noFill/>
        </p:spPr>
        <p:txBody>
          <a:bodyPr wrap="square" rtlCol="0">
            <a:spAutoFit/>
          </a:bodyPr>
          <a:lstStyle/>
          <a:p>
            <a:pPr>
              <a:buFont typeface="Arial" pitchFamily="34" charset="0"/>
              <a:buChar char="•"/>
            </a:pPr>
            <a:r>
              <a:rPr lang="en-US" sz="2400" dirty="0" smtClean="0"/>
              <a:t> Presented to cadets selected to attend the national level of the Army’s JROTC Leadership Symposium and Academic Bowl (JLAB) event.</a:t>
            </a:r>
          </a:p>
          <a:p>
            <a:pPr>
              <a:buFont typeface="Arial" pitchFamily="34" charset="0"/>
              <a:buChar char="•"/>
            </a:pPr>
            <a:r>
              <a:rPr lang="en-US" sz="2400" dirty="0" smtClean="0"/>
              <a:t> Compete as a member of the team for Level I and Level II</a:t>
            </a:r>
          </a:p>
          <a:p>
            <a:pPr>
              <a:buFont typeface="Arial" pitchFamily="34" charset="0"/>
              <a:buChar char="•"/>
            </a:pPr>
            <a:r>
              <a:rPr lang="en-US" sz="2400" dirty="0" smtClean="0"/>
              <a:t> Be in </a:t>
            </a:r>
            <a:r>
              <a:rPr lang="en-US" sz="2400" dirty="0" smtClean="0">
                <a:solidFill>
                  <a:srgbClr val="FFFF00"/>
                </a:solidFill>
              </a:rPr>
              <a:t>good academic and program standing </a:t>
            </a:r>
            <a:r>
              <a:rPr lang="en-US" sz="2400" dirty="0" smtClean="0"/>
              <a:t>at the time of the JLAB national level event.</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8" name="TextBox 7"/>
          <p:cNvSpPr txBox="1"/>
          <p:nvPr/>
        </p:nvSpPr>
        <p:spPr>
          <a:xfrm>
            <a:off x="2680807" y="3146778"/>
            <a:ext cx="3719993" cy="707886"/>
          </a:xfrm>
          <a:prstGeom prst="rect">
            <a:avLst/>
          </a:prstGeom>
          <a:noFill/>
        </p:spPr>
        <p:txBody>
          <a:bodyPr wrap="none" rtlCol="0">
            <a:spAutoFit/>
          </a:bodyPr>
          <a:lstStyle/>
          <a:p>
            <a:r>
              <a:rPr lang="en-US" sz="2000" b="1" dirty="0" smtClean="0">
                <a:solidFill>
                  <a:srgbClr val="FFFF00"/>
                </a:solidFill>
              </a:rPr>
              <a:t>Sons of the American Revolution </a:t>
            </a:r>
          </a:p>
          <a:p>
            <a:pPr algn="ctr"/>
            <a:r>
              <a:rPr lang="en-US" sz="2000" b="1" dirty="0" smtClean="0">
                <a:solidFill>
                  <a:srgbClr val="FFFF00"/>
                </a:solidFill>
              </a:rPr>
              <a:t>(SAR) Award</a:t>
            </a:r>
            <a:endParaRPr lang="en-US" sz="2000" b="1" dirty="0">
              <a:solidFill>
                <a:srgbClr val="FFFF00"/>
              </a:solidFill>
            </a:endParaRPr>
          </a:p>
        </p:txBody>
      </p:sp>
      <p:grpSp>
        <p:nvGrpSpPr>
          <p:cNvPr id="13" name="Group 12"/>
          <p:cNvGrpSpPr/>
          <p:nvPr/>
        </p:nvGrpSpPr>
        <p:grpSpPr>
          <a:xfrm>
            <a:off x="3962400" y="838200"/>
            <a:ext cx="1219200" cy="2286000"/>
            <a:chOff x="5789017" y="990600"/>
            <a:chExt cx="1449983" cy="3352800"/>
          </a:xfrm>
        </p:grpSpPr>
        <p:sp>
          <p:nvSpPr>
            <p:cNvPr id="12" name="Rectangle 11"/>
            <p:cNvSpPr/>
            <p:nvPr/>
          </p:nvSpPr>
          <p:spPr>
            <a:xfrm>
              <a:off x="6096000" y="1066800"/>
              <a:ext cx="762000" cy="137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AR Award.jpg"/>
            <p:cNvPicPr>
              <a:picLocks noChangeAspect="1"/>
            </p:cNvPicPr>
            <p:nvPr/>
          </p:nvPicPr>
          <p:blipFill>
            <a:blip r:embed="rId4" cstate="print">
              <a:clrChange>
                <a:clrFrom>
                  <a:srgbClr val="F6F4DD"/>
                </a:clrFrom>
                <a:clrTo>
                  <a:srgbClr val="F6F4DD">
                    <a:alpha val="0"/>
                  </a:srgbClr>
                </a:clrTo>
              </a:clrChange>
            </a:blip>
            <a:stretch>
              <a:fillRect/>
            </a:stretch>
          </p:blipFill>
          <p:spPr>
            <a:xfrm>
              <a:off x="5789017" y="990600"/>
              <a:ext cx="1449983" cy="3352800"/>
            </a:xfrm>
            <a:prstGeom prst="rect">
              <a:avLst/>
            </a:prstGeom>
          </p:spPr>
        </p:pic>
      </p:grpSp>
      <p:sp>
        <p:nvSpPr>
          <p:cNvPr id="14" name="TextBox 13"/>
          <p:cNvSpPr txBox="1"/>
          <p:nvPr/>
        </p:nvSpPr>
        <p:spPr>
          <a:xfrm>
            <a:off x="0" y="4038600"/>
            <a:ext cx="8991600" cy="2677656"/>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outstanding junior </a:t>
            </a:r>
            <a:r>
              <a:rPr lang="en-US" sz="2400" dirty="0" smtClean="0"/>
              <a:t>cadet</a:t>
            </a:r>
          </a:p>
          <a:p>
            <a:pPr>
              <a:buFont typeface="Arial" pitchFamily="34" charset="0"/>
              <a:buChar char="•"/>
            </a:pPr>
            <a:r>
              <a:rPr lang="en-US" sz="2400" dirty="0" smtClean="0"/>
              <a:t> Exhibit a high degree of merit with respect to leadership qualities, military bearing, all-around excellence in JROTC activities, and community service.</a:t>
            </a:r>
          </a:p>
          <a:p>
            <a:pPr>
              <a:buFont typeface="Arial" pitchFamily="34" charset="0"/>
              <a:buChar char="•"/>
            </a:pPr>
            <a:r>
              <a:rPr lang="en-US" sz="2400" dirty="0" smtClean="0"/>
              <a:t> Be currently enrolled in JROTC</a:t>
            </a:r>
          </a:p>
          <a:p>
            <a:pPr>
              <a:buFont typeface="Arial" pitchFamily="34" charset="0"/>
              <a:buChar char="•"/>
            </a:pPr>
            <a:r>
              <a:rPr lang="en-US" sz="2400" dirty="0" smtClean="0"/>
              <a:t> Be in the </a:t>
            </a:r>
            <a:r>
              <a:rPr lang="en-US" sz="2400" dirty="0" smtClean="0">
                <a:solidFill>
                  <a:srgbClr val="FFFF00"/>
                </a:solidFill>
              </a:rPr>
              <a:t>top 10% of their JROTC class</a:t>
            </a:r>
            <a:endParaRPr lang="en-US" sz="2400" dirty="0" smtClean="0"/>
          </a:p>
          <a:p>
            <a:pPr>
              <a:buFont typeface="Arial" pitchFamily="34" charset="0"/>
              <a:buChar char="•"/>
            </a:pPr>
            <a:r>
              <a:rPr lang="en-US" sz="2400" dirty="0" smtClean="0"/>
              <a:t> Be in the </a:t>
            </a:r>
            <a:r>
              <a:rPr lang="en-US" sz="2400" dirty="0" smtClean="0">
                <a:solidFill>
                  <a:srgbClr val="FFFF00"/>
                </a:solidFill>
              </a:rPr>
              <a:t>top 25% of their academic class</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8" name="TextBox 7"/>
          <p:cNvSpPr txBox="1"/>
          <p:nvPr/>
        </p:nvSpPr>
        <p:spPr>
          <a:xfrm>
            <a:off x="2362200" y="3135868"/>
            <a:ext cx="4454296" cy="400110"/>
          </a:xfrm>
          <a:prstGeom prst="rect">
            <a:avLst/>
          </a:prstGeom>
          <a:noFill/>
        </p:spPr>
        <p:txBody>
          <a:bodyPr wrap="none" rtlCol="0">
            <a:spAutoFit/>
          </a:bodyPr>
          <a:lstStyle/>
          <a:p>
            <a:r>
              <a:rPr lang="en-US" sz="2000" b="1" dirty="0" smtClean="0">
                <a:solidFill>
                  <a:srgbClr val="FFFF00"/>
                </a:solidFill>
              </a:rPr>
              <a:t>Military Order of the World Wars Award</a:t>
            </a:r>
            <a:endParaRPr lang="en-US" sz="2000" b="1" dirty="0">
              <a:solidFill>
                <a:srgbClr val="FFFF00"/>
              </a:solidFill>
            </a:endParaRPr>
          </a:p>
        </p:txBody>
      </p:sp>
      <p:pic>
        <p:nvPicPr>
          <p:cNvPr id="10" name="Picture 9" descr="JROTC MOOWW.jpg"/>
          <p:cNvPicPr>
            <a:picLocks noChangeAspect="1"/>
          </p:cNvPicPr>
          <p:nvPr/>
        </p:nvPicPr>
        <p:blipFill>
          <a:blip r:embed="rId4" cstate="print"/>
          <a:stretch>
            <a:fillRect/>
          </a:stretch>
        </p:blipFill>
        <p:spPr>
          <a:xfrm>
            <a:off x="3962400" y="914400"/>
            <a:ext cx="1143000" cy="2239434"/>
          </a:xfrm>
          <a:prstGeom prst="rect">
            <a:avLst/>
          </a:prstGeom>
        </p:spPr>
      </p:pic>
      <p:sp>
        <p:nvSpPr>
          <p:cNvPr id="13" name="TextBox 12"/>
          <p:cNvSpPr txBox="1"/>
          <p:nvPr/>
        </p:nvSpPr>
        <p:spPr>
          <a:xfrm>
            <a:off x="0" y="3886200"/>
            <a:ext cx="9144000" cy="3046988"/>
          </a:xfrm>
          <a:prstGeom prst="rect">
            <a:avLst/>
          </a:prstGeom>
          <a:noFill/>
        </p:spPr>
        <p:txBody>
          <a:bodyPr wrap="square" rtlCol="0">
            <a:spAutoFit/>
          </a:bodyPr>
          <a:lstStyle/>
          <a:p>
            <a:pPr>
              <a:buFont typeface="Arial" pitchFamily="34" charset="0"/>
              <a:buChar char="•"/>
            </a:pPr>
            <a:r>
              <a:rPr lang="en-US" sz="2400" dirty="0" smtClean="0"/>
              <a:t> Presented to 1 cadet showing </a:t>
            </a:r>
            <a:r>
              <a:rPr lang="en-US" sz="2400" dirty="0" smtClean="0">
                <a:solidFill>
                  <a:srgbClr val="FFFF00"/>
                </a:solidFill>
              </a:rPr>
              <a:t>overall improvement </a:t>
            </a:r>
            <a:r>
              <a:rPr lang="en-US" sz="2400" dirty="0" smtClean="0"/>
              <a:t>in military and scholastic studies during the school year</a:t>
            </a:r>
          </a:p>
          <a:p>
            <a:pPr>
              <a:buFont typeface="Arial" pitchFamily="34" charset="0"/>
              <a:buChar char="•"/>
            </a:pPr>
            <a:r>
              <a:rPr lang="en-US" sz="2400" dirty="0" smtClean="0"/>
              <a:t> Be in good standing in all military aspects and scholastic grades at the time of selection</a:t>
            </a:r>
          </a:p>
          <a:p>
            <a:pPr>
              <a:buFont typeface="Arial" pitchFamily="34" charset="0"/>
              <a:buChar char="•"/>
            </a:pPr>
            <a:r>
              <a:rPr lang="en-US" sz="2400" dirty="0" smtClean="0"/>
              <a:t> Have </a:t>
            </a:r>
            <a:r>
              <a:rPr lang="en-US" sz="2400" dirty="0" smtClean="0">
                <a:solidFill>
                  <a:srgbClr val="FFFF00"/>
                </a:solidFill>
              </a:rPr>
              <a:t>shown marked improvement in both military and scholastic grades</a:t>
            </a:r>
            <a:r>
              <a:rPr lang="en-US" sz="2400" dirty="0" smtClean="0"/>
              <a:t> at the time of selection</a:t>
            </a:r>
          </a:p>
          <a:p>
            <a:pPr>
              <a:buFont typeface="Arial" pitchFamily="34" charset="0"/>
              <a:buChar char="•"/>
            </a:pPr>
            <a:r>
              <a:rPr lang="en-US" sz="2400" dirty="0" smtClean="0"/>
              <a:t> Indicated a </a:t>
            </a:r>
            <a:r>
              <a:rPr lang="en-US" sz="2400" dirty="0" smtClean="0">
                <a:solidFill>
                  <a:srgbClr val="FFFF00"/>
                </a:solidFill>
              </a:rPr>
              <a:t>desire to serve his or her country</a:t>
            </a:r>
          </a:p>
          <a:p>
            <a:pPr>
              <a:buFont typeface="Arial" pitchFamily="34" charset="0"/>
              <a:buChar char="•"/>
            </a:pPr>
            <a:r>
              <a:rPr lang="en-US" sz="2400" dirty="0" smtClean="0"/>
              <a:t> Participate in the program the following semester</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382000" y="0"/>
            <a:ext cx="7620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TC patch.jpg"/>
          <p:cNvPicPr>
            <a:picLocks noChangeAspect="1"/>
          </p:cNvPicPr>
          <p:nvPr/>
        </p:nvPicPr>
        <p:blipFill>
          <a:blip r:embed="rId2" cstate="email">
            <a:clrChange>
              <a:clrFrom>
                <a:srgbClr val="FFFFFD"/>
              </a:clrFrom>
              <a:clrTo>
                <a:srgbClr val="FFFFFD">
                  <a:alpha val="0"/>
                </a:srgbClr>
              </a:clrTo>
            </a:clrChange>
          </a:blip>
          <a:stretch>
            <a:fillRect/>
          </a:stretch>
        </p:blipFill>
        <p:spPr>
          <a:xfrm>
            <a:off x="8382000" y="0"/>
            <a:ext cx="762000" cy="1107141"/>
          </a:xfrm>
          <a:prstGeom prst="rect">
            <a:avLst/>
          </a:prstGeom>
        </p:spPr>
      </p:pic>
      <p:sp>
        <p:nvSpPr>
          <p:cNvPr id="6" name="TextBox 5"/>
          <p:cNvSpPr txBox="1"/>
          <p:nvPr/>
        </p:nvSpPr>
        <p:spPr>
          <a:xfrm>
            <a:off x="1066800" y="1"/>
            <a:ext cx="6934200" cy="523220"/>
          </a:xfrm>
          <a:prstGeom prst="rect">
            <a:avLst/>
          </a:prstGeom>
          <a:noFill/>
          <a:effectLst>
            <a:outerShdw blurRad="50800" dist="50800" dir="5400000" algn="ctr" rotWithShape="0">
              <a:schemeClr val="tx1"/>
            </a:outerShdw>
          </a:effectLst>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Fort Payne High School JROTC</a:t>
            </a:r>
            <a:endParaRPr lang="en-US" sz="2800" dirty="0" smtClean="0">
              <a:solidFill>
                <a:srgbClr val="FFC000"/>
              </a:solidFill>
            </a:endParaRPr>
          </a:p>
        </p:txBody>
      </p:sp>
      <p:sp>
        <p:nvSpPr>
          <p:cNvPr id="9" name="TextBox 8"/>
          <p:cNvSpPr txBox="1"/>
          <p:nvPr/>
        </p:nvSpPr>
        <p:spPr>
          <a:xfrm>
            <a:off x="3188019" y="452735"/>
            <a:ext cx="2691763" cy="461665"/>
          </a:xfrm>
          <a:prstGeom prst="rect">
            <a:avLst/>
          </a:prstGeom>
          <a:noFill/>
        </p:spPr>
        <p:txBody>
          <a:bodyPr wrap="none" rtlCol="0">
            <a:spAutoFit/>
          </a:bodyPr>
          <a:lstStyle/>
          <a:p>
            <a:pPr algn="ctr"/>
            <a:r>
              <a:rPr lang="en-US" sz="2400" b="1" i="1" dirty="0" smtClean="0"/>
              <a:t>“Wildcat Battalion”</a:t>
            </a:r>
            <a:endParaRPr lang="en-US" sz="2400" b="1" i="1" dirty="0"/>
          </a:p>
        </p:txBody>
      </p:sp>
      <p:pic>
        <p:nvPicPr>
          <p:cNvPr id="11" name="Picture 1" descr="C:\Users\jwalker\Desktop\Armyrotc[1].gif"/>
          <p:cNvPicPr>
            <a:picLocks noChangeAspect="1" noChangeArrowheads="1"/>
          </p:cNvPicPr>
          <p:nvPr/>
        </p:nvPicPr>
        <p:blipFill>
          <a:blip r:embed="rId3" cstate="print"/>
          <a:srcRect/>
          <a:stretch>
            <a:fillRect/>
          </a:stretch>
        </p:blipFill>
        <p:spPr bwMode="auto">
          <a:xfrm>
            <a:off x="64168" y="0"/>
            <a:ext cx="731056" cy="1066800"/>
          </a:xfrm>
          <a:prstGeom prst="rect">
            <a:avLst/>
          </a:prstGeom>
          <a:noFill/>
        </p:spPr>
      </p:pic>
      <p:sp>
        <p:nvSpPr>
          <p:cNvPr id="8" name="TextBox 7"/>
          <p:cNvSpPr txBox="1"/>
          <p:nvPr/>
        </p:nvSpPr>
        <p:spPr>
          <a:xfrm>
            <a:off x="2438400" y="3124200"/>
            <a:ext cx="4309257" cy="707886"/>
          </a:xfrm>
          <a:prstGeom prst="rect">
            <a:avLst/>
          </a:prstGeom>
          <a:noFill/>
        </p:spPr>
        <p:txBody>
          <a:bodyPr wrap="none" rtlCol="0">
            <a:spAutoFit/>
          </a:bodyPr>
          <a:lstStyle/>
          <a:p>
            <a:r>
              <a:rPr lang="en-US" sz="2000" b="1" dirty="0" smtClean="0">
                <a:solidFill>
                  <a:srgbClr val="FFFF00"/>
                </a:solidFill>
              </a:rPr>
              <a:t>Daughters of the American Revolution </a:t>
            </a:r>
          </a:p>
          <a:p>
            <a:pPr algn="ctr"/>
            <a:r>
              <a:rPr lang="en-US" sz="2000" b="1" dirty="0" smtClean="0">
                <a:solidFill>
                  <a:srgbClr val="FFFF00"/>
                </a:solidFill>
              </a:rPr>
              <a:t>(DAR) Award</a:t>
            </a:r>
            <a:endParaRPr lang="en-US" sz="2000" b="1" dirty="0">
              <a:solidFill>
                <a:srgbClr val="FFFF00"/>
              </a:solidFill>
            </a:endParaRPr>
          </a:p>
        </p:txBody>
      </p:sp>
      <p:pic>
        <p:nvPicPr>
          <p:cNvPr id="10" name="Picture 9" descr="DAR Award.gif"/>
          <p:cNvPicPr>
            <a:picLocks noChangeAspect="1"/>
          </p:cNvPicPr>
          <p:nvPr/>
        </p:nvPicPr>
        <p:blipFill>
          <a:blip r:embed="rId4" cstate="print">
            <a:clrChange>
              <a:clrFrom>
                <a:srgbClr val="FFFFFF"/>
              </a:clrFrom>
              <a:clrTo>
                <a:srgbClr val="FFFFFF">
                  <a:alpha val="0"/>
                </a:srgbClr>
              </a:clrTo>
            </a:clrChange>
          </a:blip>
          <a:srcRect l="11048" t="7122" r="11616" b="7420"/>
          <a:stretch>
            <a:fillRect/>
          </a:stretch>
        </p:blipFill>
        <p:spPr>
          <a:xfrm>
            <a:off x="4038600" y="914400"/>
            <a:ext cx="990600" cy="2122715"/>
          </a:xfrm>
          <a:prstGeom prst="rect">
            <a:avLst/>
          </a:prstGeom>
        </p:spPr>
      </p:pic>
      <p:sp>
        <p:nvSpPr>
          <p:cNvPr id="12" name="TextBox 11"/>
          <p:cNvSpPr txBox="1"/>
          <p:nvPr/>
        </p:nvSpPr>
        <p:spPr>
          <a:xfrm>
            <a:off x="0" y="4038600"/>
            <a:ext cx="8991600" cy="2677656"/>
          </a:xfrm>
          <a:prstGeom prst="rect">
            <a:avLst/>
          </a:prstGeom>
          <a:noFill/>
        </p:spPr>
        <p:txBody>
          <a:bodyPr wrap="square" rtlCol="0">
            <a:spAutoFit/>
          </a:bodyPr>
          <a:lstStyle/>
          <a:p>
            <a:pPr>
              <a:buFont typeface="Arial" pitchFamily="34" charset="0"/>
              <a:buChar char="•"/>
            </a:pPr>
            <a:r>
              <a:rPr lang="en-US" sz="2400" dirty="0" smtClean="0"/>
              <a:t> Presented to </a:t>
            </a:r>
            <a:r>
              <a:rPr lang="en-US" sz="2400" dirty="0" smtClean="0">
                <a:solidFill>
                  <a:srgbClr val="FFFF00"/>
                </a:solidFill>
              </a:rPr>
              <a:t>1 senior cadet </a:t>
            </a:r>
            <a:r>
              <a:rPr lang="en-US" sz="2400" dirty="0" smtClean="0"/>
              <a:t>for outstanding ability and achievement</a:t>
            </a:r>
          </a:p>
          <a:p>
            <a:pPr>
              <a:buFont typeface="Arial" pitchFamily="34" charset="0"/>
              <a:buChar char="•"/>
            </a:pPr>
            <a:r>
              <a:rPr lang="en-US" sz="2400" dirty="0" smtClean="0"/>
              <a:t> Be a member of the graduating class</a:t>
            </a:r>
          </a:p>
          <a:p>
            <a:pPr>
              <a:buFont typeface="Arial" pitchFamily="34" charset="0"/>
              <a:buChar char="•"/>
            </a:pPr>
            <a:r>
              <a:rPr lang="en-US" sz="2400" dirty="0" smtClean="0"/>
              <a:t> Be in the </a:t>
            </a:r>
            <a:r>
              <a:rPr lang="en-US" sz="2400" dirty="0" smtClean="0">
                <a:solidFill>
                  <a:srgbClr val="FFFF00"/>
                </a:solidFill>
              </a:rPr>
              <a:t>top 25% of their JROTC class</a:t>
            </a:r>
            <a:endParaRPr lang="en-US" sz="2400" dirty="0" smtClean="0"/>
          </a:p>
          <a:p>
            <a:pPr>
              <a:buFont typeface="Arial" pitchFamily="34" charset="0"/>
              <a:buChar char="•"/>
            </a:pPr>
            <a:r>
              <a:rPr lang="en-US" sz="2400" dirty="0" smtClean="0"/>
              <a:t> Be in the </a:t>
            </a:r>
            <a:r>
              <a:rPr lang="en-US" sz="2400" dirty="0" smtClean="0">
                <a:solidFill>
                  <a:srgbClr val="FFFF00"/>
                </a:solidFill>
              </a:rPr>
              <a:t>top 25% of their academic class</a:t>
            </a:r>
          </a:p>
          <a:p>
            <a:pPr>
              <a:buFont typeface="Arial" pitchFamily="34" charset="0"/>
              <a:buChar char="•"/>
            </a:pPr>
            <a:r>
              <a:rPr lang="en-US" sz="2400" dirty="0" smtClean="0"/>
              <a:t> Have demonstrated qualities of dependability and good character, adherence to military discipline, leadership ability, and a fundamental and patriotic understanding of the importance of JROTC</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5809</TotalTime>
  <Words>2610</Words>
  <Application>Microsoft Office PowerPoint</Application>
  <PresentationFormat>On-screen Show (4:3)</PresentationFormat>
  <Paragraphs>321</Paragraphs>
  <Slides>33</Slides>
  <Notes>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John Walker</cp:lastModifiedBy>
  <cp:revision>579</cp:revision>
  <dcterms:created xsi:type="dcterms:W3CDTF">2013-02-27T14:45:01Z</dcterms:created>
  <dcterms:modified xsi:type="dcterms:W3CDTF">2017-09-15T19:38:13Z</dcterms:modified>
</cp:coreProperties>
</file>